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726" r:id="rId1"/>
  </p:sldMasterIdLst>
  <p:notesMasterIdLst>
    <p:notesMasterId r:id="rId22"/>
  </p:notesMasterIdLst>
  <p:sldIdLst>
    <p:sldId id="256" r:id="rId2"/>
    <p:sldId id="399" r:id="rId3"/>
    <p:sldId id="378" r:id="rId4"/>
    <p:sldId id="408" r:id="rId5"/>
    <p:sldId id="398" r:id="rId6"/>
    <p:sldId id="400" r:id="rId7"/>
    <p:sldId id="406" r:id="rId8"/>
    <p:sldId id="405" r:id="rId9"/>
    <p:sldId id="401" r:id="rId10"/>
    <p:sldId id="402" r:id="rId11"/>
    <p:sldId id="407" r:id="rId12"/>
    <p:sldId id="410" r:id="rId13"/>
    <p:sldId id="409" r:id="rId14"/>
    <p:sldId id="411" r:id="rId15"/>
    <p:sldId id="412" r:id="rId16"/>
    <p:sldId id="413" r:id="rId17"/>
    <p:sldId id="415" r:id="rId18"/>
    <p:sldId id="414" r:id="rId19"/>
    <p:sldId id="416" r:id="rId20"/>
    <p:sldId id="261" r:id="rId21"/>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33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TxStyle/>
      <a:tcStyle>
        <a:tcBdr/>
        <a:fill>
          <a:solidFill>
            <a:schemeClr val="accent3">
              <a:alpha val="20000"/>
            </a:schemeClr>
          </a:solidFill>
        </a:fill>
      </a:tcStyle>
    </a:band1H>
    <a:band1V>
      <a:tcTxStyle/>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TxStyle/>
      <a:tcStyle>
        <a:tcBdr/>
        <a:fill>
          <a:solidFill>
            <a:schemeClr val="accent3">
              <a:tint val="40000"/>
            </a:schemeClr>
          </a:solidFill>
        </a:fill>
      </a:tcStyle>
    </a:band1H>
    <a:band2H>
      <a:tcTxStyle/>
      <a:tcStyle>
        <a:tcBdr/>
      </a:tcStyle>
    </a:band2H>
    <a:band1V>
      <a:tcTxStyle/>
      <a:tcStyle>
        <a:tcBdr/>
        <a:fill>
          <a:solidFill>
            <a:schemeClr val="accent3">
              <a:tint val="40000"/>
            </a:schemeClr>
          </a:solidFill>
        </a:fill>
      </a:tcStyle>
    </a:band1V>
    <a:band2V>
      <a:tcTxStyle/>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어두운 스타일 2 - 강조 3/강조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TxStyle/>
      <a:tcStyle>
        <a:tcBdr/>
        <a:fill>
          <a:solidFill>
            <a:schemeClr val="accent3">
              <a:tint val="40000"/>
            </a:schemeClr>
          </a:solidFill>
        </a:fill>
      </a:tcStyle>
    </a:band1H>
    <a:band1V>
      <a:tcTxStyle/>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TxStyle/>
      <a:tcStyle>
        <a:tcBdr/>
        <a:fill>
          <a:solidFill>
            <a:schemeClr val="accent5">
              <a:tint val="40000"/>
            </a:schemeClr>
          </a:solidFill>
        </a:fill>
      </a:tcStyle>
    </a:band1H>
    <a:band1V>
      <a:tcTxStyle/>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9" autoAdjust="0"/>
    <p:restoredTop sz="80404" autoAdjust="0"/>
  </p:normalViewPr>
  <p:slideViewPr>
    <p:cSldViewPr snapToGrid="0" snapToObjects="1">
      <p:cViewPr varScale="1">
        <p:scale>
          <a:sx n="90" d="100"/>
          <a:sy n="90" d="100"/>
        </p:scale>
        <p:origin x="1452" y="96"/>
      </p:cViewPr>
      <p:guideLst>
        <p:guide orient="horz" pos="2159"/>
        <p:guide pos="383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pPr lvl="0">
              <a:defRPr/>
            </a:pPr>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7ADD5478-E499-044E-8206-48B60B1F3184}" type="datetime1">
              <a:rPr lang="en-KR"/>
              <a:pPr lvl="0">
                <a:defRPr/>
              </a:pPr>
              <a:t>03/28/2023</a:t>
            </a:fld>
            <a:endParaRPr lang="en-KR"/>
          </a:p>
        </p:txBody>
      </p:sp>
      <p:sp>
        <p:nvSpPr>
          <p:cNvPr id="4" name="Slide Image Placeholder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en-US"/>
              <a:t>Click to edit Master text styles</a:t>
            </a:r>
          </a:p>
          <a:p>
            <a:pPr lvl="1">
              <a:defRPr/>
            </a:pPr>
            <a:r>
              <a:rPr lang="en-US"/>
              <a:t>Second level</a:t>
            </a:r>
          </a:p>
          <a:p>
            <a:pPr lvl="2">
              <a:defRPr/>
            </a:pPr>
            <a:r>
              <a:rPr lang="en-US"/>
              <a:t>Third level</a:t>
            </a:r>
          </a:p>
          <a:p>
            <a:pPr lvl="3">
              <a:defRPr/>
            </a:pPr>
            <a:r>
              <a:rPr lang="en-US"/>
              <a:t>Fourth level</a:t>
            </a:r>
          </a:p>
          <a:p>
            <a:pPr lvl="4">
              <a:defRPr/>
            </a:pPr>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25FECEFA-5F48-2A46-B503-C081AE55B4DE}" type="slidenum">
              <a:rPr lang="en-KR"/>
              <a:pPr lvl="0">
                <a:defRPr/>
              </a:pPr>
              <a:t>‹#›</a:t>
            </a:fld>
            <a:endParaRPr lang="en-KR"/>
          </a:p>
        </p:txBody>
      </p:sp>
    </p:spTree>
  </p:cSld>
  <p:clrMap bg1="lt1" tx1="dk1" bg2="lt2" tx2="dk2" accent1="accent1" accent2="accent2" accent3="accent3" accent4="accent4" accent5="accent5" accent6="accent6" hlink="hlink" folHlink="folHlink"/>
  <p:hf hdr="0" ftr="0" dt="0"/>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defRPr/>
            </a:pPr>
            <a:endParaRPr lang="en-US" altLang="ko-KR" dirty="0"/>
          </a:p>
        </p:txBody>
      </p:sp>
      <p:sp>
        <p:nvSpPr>
          <p:cNvPr id="4" name="Slide Number Placeholder 3"/>
          <p:cNvSpPr>
            <a:spLocks noGrp="1"/>
          </p:cNvSpPr>
          <p:nvPr>
            <p:ph type="sldNum" sz="quarter" idx="5"/>
          </p:nvPr>
        </p:nvSpPr>
        <p:spPr/>
        <p:txBody>
          <a:bodyPr/>
          <a:lstStyle/>
          <a:p>
            <a:pPr lvl="0">
              <a:defRPr/>
            </a:pPr>
            <a:fld id="{25FECEFA-5F48-2A46-B503-C081AE55B4DE}" type="slidenum">
              <a:rPr lang="en-US"/>
              <a:pPr lvl="0">
                <a:defRPr/>
              </a:pPr>
              <a:t>0</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en-US" dirty="0"/>
              <a:t>&lt; chat GPT&gt;</a:t>
            </a:r>
          </a:p>
          <a:p>
            <a:endParaRPr kumimoji="1" lang="en-US" altLang="en-US" dirty="0"/>
          </a:p>
          <a:p>
            <a:r>
              <a:rPr kumimoji="1" lang="en-US" altLang="en-US" dirty="0"/>
              <a:t>Multi-head attention is an extension of the self-attention mechanism used in neural networks that allows the network to attend to different parts of the input sequence simultaneously. In multi-head attention, the input sequence is transformed into multiple representations, each of which is learned by a separate "head" of the attention mechanism. The outputs of these heads are then concatenated and transformed into the final output.</a:t>
            </a:r>
          </a:p>
          <a:p>
            <a:endParaRPr kumimoji="1" lang="en-US" altLang="en-US" dirty="0"/>
          </a:p>
          <a:p>
            <a:r>
              <a:rPr kumimoji="1" lang="en-US" altLang="en-US" dirty="0"/>
              <a:t>In the context of natural language processing, multi-head attention can be used to capture different aspects of the input sequence. For example, one head may attend to the syntactic structure of the sequence, while another head attends to the semantic relationships between words. By attending to different aspects of the input sequence in parallel, multi-head attention can improve the performance of neural networks on tasks such as machine translation and text summarization.</a:t>
            </a:r>
          </a:p>
          <a:p>
            <a:endParaRPr kumimoji="1" lang="en-US" altLang="en-US" dirty="0"/>
          </a:p>
          <a:p>
            <a:r>
              <a:rPr kumimoji="1" lang="en-US" altLang="en-US" dirty="0"/>
              <a:t>The key idea behind multi-head attention is to allow the network to attend to different parts of the input sequence at different levels of abstraction. Each head of the attention mechanism is responsible for learning a different representation of the input sequence, which is then combined to produce the final output. This allows the network to capture complex relationships between the elements of the input sequence, while still maintaining a high level of interpretability.</a:t>
            </a:r>
          </a:p>
          <a:p>
            <a:endParaRPr kumimoji="1" lang="en-US" altLang="en-US" dirty="0"/>
          </a:p>
          <a:p>
            <a:r>
              <a:rPr kumimoji="1" lang="en-US" altLang="en-US" dirty="0"/>
              <a:t>Multi-head attention was first introduced in the Transformer architecture, which is now widely used in many NLP tasks. The ability of the Transformer to effectively capture long-range dependencies and attend to different parts of the input sequence simultaneously has made it one of the most popular neural network architectures for sequence-to-sequence tasks.</a:t>
            </a:r>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9</a:t>
            </a:fld>
            <a:endParaRPr lang="en-KR"/>
          </a:p>
        </p:txBody>
      </p:sp>
    </p:spTree>
    <p:extLst>
      <p:ext uri="{BB962C8B-B14F-4D97-AF65-F5344CB8AC3E}">
        <p14:creationId xmlns:p14="http://schemas.microsoft.com/office/powerpoint/2010/main" val="1030051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10</a:t>
            </a:fld>
            <a:endParaRPr lang="en-KR"/>
          </a:p>
        </p:txBody>
      </p:sp>
    </p:spTree>
    <p:extLst>
      <p:ext uri="{BB962C8B-B14F-4D97-AF65-F5344CB8AC3E}">
        <p14:creationId xmlns:p14="http://schemas.microsoft.com/office/powerpoint/2010/main" val="3883577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11</a:t>
            </a:fld>
            <a:endParaRPr lang="en-KR"/>
          </a:p>
        </p:txBody>
      </p:sp>
    </p:spTree>
    <p:extLst>
      <p:ext uri="{BB962C8B-B14F-4D97-AF65-F5344CB8AC3E}">
        <p14:creationId xmlns:p14="http://schemas.microsoft.com/office/powerpoint/2010/main" val="3572478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12</a:t>
            </a:fld>
            <a:endParaRPr lang="en-KR"/>
          </a:p>
        </p:txBody>
      </p:sp>
    </p:spTree>
    <p:extLst>
      <p:ext uri="{BB962C8B-B14F-4D97-AF65-F5344CB8AC3E}">
        <p14:creationId xmlns:p14="http://schemas.microsoft.com/office/powerpoint/2010/main" val="2665140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13</a:t>
            </a:fld>
            <a:endParaRPr lang="en-KR"/>
          </a:p>
        </p:txBody>
      </p:sp>
    </p:spTree>
    <p:extLst>
      <p:ext uri="{BB962C8B-B14F-4D97-AF65-F5344CB8AC3E}">
        <p14:creationId xmlns:p14="http://schemas.microsoft.com/office/powerpoint/2010/main" val="550508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en-US" altLang="en-US" dirty="0"/>
              <a:t>&lt; chat GPT&gt;: positional encoding</a:t>
            </a:r>
            <a:r>
              <a:rPr kumimoji="1" lang="ko-KR" altLang="en-US" dirty="0"/>
              <a:t>과 </a:t>
            </a:r>
            <a:r>
              <a:rPr kumimoji="1" lang="en-US" altLang="ko-KR" dirty="0"/>
              <a:t>embedding</a:t>
            </a:r>
            <a:r>
              <a:rPr kumimoji="1" lang="ko-KR" altLang="en-US" dirty="0"/>
              <a:t>의 차이</a:t>
            </a:r>
            <a:endParaRPr kumimoji="1" lang="en-US" altLang="en-US" dirty="0"/>
          </a:p>
          <a:p>
            <a:endParaRPr kumimoji="1" lang="en-US" altLang="en-US" dirty="0"/>
          </a:p>
          <a:p>
            <a:r>
              <a:rPr kumimoji="1" lang="en-US" altLang="en-US" dirty="0"/>
              <a:t>Positional encoding and positional embedding are both techniques used in natural language processing (NLP) to incorporate the positional information of words in a sentence or sequence into the input representation. However, they differ in their implementation and purpose.</a:t>
            </a:r>
          </a:p>
          <a:p>
            <a:endParaRPr kumimoji="1" lang="en-US" altLang="en-US" dirty="0"/>
          </a:p>
          <a:p>
            <a:r>
              <a:rPr kumimoji="1" lang="en-US" altLang="en-US" dirty="0"/>
              <a:t>Positional encoding is a technique used in the Transformer architecture to add positional information to the input sequence. It is a fixed function that adds a positional encoding vector to each input vector, which provides information about the position of the word in the sequence. The positional encoding vector is computed using a mathematical formula that incorporates the position of the word in the sequence and the dimension of the input vector. The purpose of positional encoding is to provide the model with information about the order of the words in the sequence, which is necessary for the self-attention mechanism to work effectively.</a:t>
            </a:r>
          </a:p>
          <a:p>
            <a:endParaRPr kumimoji="1" lang="en-US" altLang="en-US" dirty="0"/>
          </a:p>
          <a:p>
            <a:r>
              <a:rPr kumimoji="1" lang="en-US" altLang="en-US" dirty="0"/>
              <a:t>On the other hand, positional embedding is a type of word embedding that incorporates the positional information of words into the embedding vector itself. Unlike positional encoding, which adds a fixed vector to each input vector, positional embedding adds a unique vector for each position in the sequence. The embedding vector is then concatenated with the word embedding vector to form the final input representation. The purpose of positional embedding is to provide the model with information about both the meaning of the word and its position in the sequence.</a:t>
            </a:r>
          </a:p>
          <a:p>
            <a:endParaRPr kumimoji="1" lang="en-US" altLang="en-US" dirty="0"/>
          </a:p>
          <a:p>
            <a:r>
              <a:rPr kumimoji="1" lang="en-US" altLang="en-US" dirty="0"/>
              <a:t>In summary, positional encoding is a fixed function that adds a vector to each input vector to provide positional information, while positional embedding is a technique that incorporates positional information into the word embedding vector itself. Both techniques are used to provide the model with information about the position of words in the sequence, which is important for many NLP tasks.</a:t>
            </a:r>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14</a:t>
            </a:fld>
            <a:endParaRPr lang="en-KR"/>
          </a:p>
        </p:txBody>
      </p:sp>
    </p:spTree>
    <p:extLst>
      <p:ext uri="{BB962C8B-B14F-4D97-AF65-F5344CB8AC3E}">
        <p14:creationId xmlns:p14="http://schemas.microsoft.com/office/powerpoint/2010/main" val="1890222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15</a:t>
            </a:fld>
            <a:endParaRPr lang="en-KR"/>
          </a:p>
        </p:txBody>
      </p:sp>
    </p:spTree>
    <p:extLst>
      <p:ext uri="{BB962C8B-B14F-4D97-AF65-F5344CB8AC3E}">
        <p14:creationId xmlns:p14="http://schemas.microsoft.com/office/powerpoint/2010/main" val="817406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16</a:t>
            </a:fld>
            <a:endParaRPr lang="en-KR"/>
          </a:p>
        </p:txBody>
      </p:sp>
    </p:spTree>
    <p:extLst>
      <p:ext uri="{BB962C8B-B14F-4D97-AF65-F5344CB8AC3E}">
        <p14:creationId xmlns:p14="http://schemas.microsoft.com/office/powerpoint/2010/main" val="1477644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en-US" dirty="0"/>
              <a:t>&lt; chat GPT&gt;:  why use self attention in transformer</a:t>
            </a:r>
          </a:p>
          <a:p>
            <a:endParaRPr kumimoji="1" lang="en-US" altLang="en-US" dirty="0"/>
          </a:p>
          <a:p>
            <a:r>
              <a:rPr kumimoji="1" lang="en-US" altLang="en-US" dirty="0"/>
              <a:t>Self-attention is used in the Transformer architecture for several reasons:</a:t>
            </a:r>
          </a:p>
          <a:p>
            <a:endParaRPr kumimoji="1" lang="en-US" altLang="en-US" dirty="0"/>
          </a:p>
          <a:p>
            <a:r>
              <a:rPr kumimoji="1" lang="en-US" altLang="en-US" dirty="0"/>
              <a:t>Capture Long-Range Dependencies: Self-attention allows the Transformer to capture dependencies between different parts of the input sequence, even if they are far apart. This is particularly important for NLP tasks where the meaning of a word can depend on the entire context of the sentence.</a:t>
            </a:r>
          </a:p>
          <a:p>
            <a:endParaRPr kumimoji="1" lang="en-US" altLang="en-US" dirty="0"/>
          </a:p>
          <a:p>
            <a:r>
              <a:rPr kumimoji="1" lang="en-US" altLang="en-US" dirty="0"/>
              <a:t>Reduce Computation: Traditional neural network architectures like recurrent neural networks (RNNs) process the input sequence sequentially, which can be computationally expensive and slow. Self-attention allows the Transformer to process the entire sequence in parallel, reducing the overall computation time.</a:t>
            </a:r>
          </a:p>
          <a:p>
            <a:endParaRPr kumimoji="1" lang="en-US" altLang="en-US" dirty="0"/>
          </a:p>
          <a:p>
            <a:r>
              <a:rPr kumimoji="1" lang="en-US" altLang="en-US" dirty="0"/>
              <a:t>Easy to Parallelize: The self-attention mechanism is highly parallelizable, which allows the Transformer to take advantage of modern hardware such as GPUs and TPUs. This makes it possible to train and deploy large Transformer models on large datasets.</a:t>
            </a:r>
          </a:p>
          <a:p>
            <a:endParaRPr kumimoji="1" lang="en-US" altLang="en-US" dirty="0"/>
          </a:p>
          <a:p>
            <a:r>
              <a:rPr kumimoji="1" lang="en-US" altLang="en-US" dirty="0"/>
              <a:t>Adapt to Variable-Length Input Sequences: Unlike RNNs, which require fixed-length input sequences, the Transformer can handle variable-length input sequences with ease. This makes it well-suited for tasks such as machine translation and text summarization, where the length of the input sequence can vary widely.</a:t>
            </a:r>
          </a:p>
          <a:p>
            <a:endParaRPr kumimoji="1" lang="en-US" altLang="en-US" dirty="0"/>
          </a:p>
          <a:p>
            <a:r>
              <a:rPr kumimoji="1" lang="en-US" altLang="en-US" dirty="0"/>
              <a:t>Overall, self-attention allows the Transformer to capture complex dependencies between the elements of the input sequence, while still maintaining a high level of parallelism and computational efficiency. This has made it a popular choice for many NLP tasks and has led to significant improvements in performance on benchmarks such as machine translation and text generation.</a:t>
            </a:r>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17</a:t>
            </a:fld>
            <a:endParaRPr lang="en-KR"/>
          </a:p>
        </p:txBody>
      </p:sp>
    </p:spTree>
    <p:extLst>
      <p:ext uri="{BB962C8B-B14F-4D97-AF65-F5344CB8AC3E}">
        <p14:creationId xmlns:p14="http://schemas.microsoft.com/office/powerpoint/2010/main" val="2983017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18</a:t>
            </a:fld>
            <a:endParaRPr lang="en-KR"/>
          </a:p>
        </p:txBody>
      </p:sp>
    </p:spTree>
    <p:extLst>
      <p:ext uri="{BB962C8B-B14F-4D97-AF65-F5344CB8AC3E}">
        <p14:creationId xmlns:p14="http://schemas.microsoft.com/office/powerpoint/2010/main" val="26460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1</a:t>
            </a:fld>
            <a:endParaRPr lang="en-KR"/>
          </a:p>
        </p:txBody>
      </p:sp>
    </p:spTree>
    <p:extLst>
      <p:ext uri="{BB962C8B-B14F-4D97-AF65-F5344CB8AC3E}">
        <p14:creationId xmlns:p14="http://schemas.microsoft.com/office/powerpoint/2010/main" val="4287489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defRPr/>
            </a:pPr>
            <a:endParaRPr lang="ko-KR" altLang="en-US" dirty="0"/>
          </a:p>
        </p:txBody>
      </p:sp>
      <p:sp>
        <p:nvSpPr>
          <p:cNvPr id="4" name="Slide Number Placeholder 3"/>
          <p:cNvSpPr>
            <a:spLocks noGrp="1"/>
          </p:cNvSpPr>
          <p:nvPr>
            <p:ph type="sldNum" sz="quarter" idx="5"/>
          </p:nvPr>
        </p:nvSpPr>
        <p:spPr/>
        <p:txBody>
          <a:bodyPr/>
          <a:lstStyle/>
          <a:p>
            <a:pPr lvl="0">
              <a:defRPr/>
            </a:pPr>
            <a:fld id="{25FECEFA-5F48-2A46-B503-C081AE55B4DE}" type="slidenum">
              <a:rPr lang="en-US"/>
              <a:pPr lvl="0">
                <a:defRPr/>
              </a:pPr>
              <a:t>19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2</a:t>
            </a:fld>
            <a:endParaRPr lang="en-KR"/>
          </a:p>
        </p:txBody>
      </p:sp>
    </p:spTree>
    <p:extLst>
      <p:ext uri="{BB962C8B-B14F-4D97-AF65-F5344CB8AC3E}">
        <p14:creationId xmlns:p14="http://schemas.microsoft.com/office/powerpoint/2010/main" val="60588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000000"/>
                </a:solidFill>
                <a:effectLst/>
                <a:latin typeface="-apple-system"/>
              </a:rPr>
              <a:t>은닉층의 노드에서 활성화 함수를 통해 나온 결과값을 </a:t>
            </a:r>
            <a:r>
              <a:rPr lang="ko-KR" altLang="en-US" b="0" i="0" dirty="0" err="1">
                <a:solidFill>
                  <a:srgbClr val="000000"/>
                </a:solidFill>
                <a:effectLst/>
                <a:latin typeface="-apple-system"/>
              </a:rPr>
              <a:t>출력층</a:t>
            </a:r>
            <a:r>
              <a:rPr lang="ko-KR" altLang="en-US" b="0" i="0" dirty="0">
                <a:solidFill>
                  <a:srgbClr val="000000"/>
                </a:solidFill>
                <a:effectLst/>
                <a:latin typeface="-apple-system"/>
              </a:rPr>
              <a:t> 방향으로도 보내면서</a:t>
            </a:r>
            <a:r>
              <a:rPr lang="en-US" altLang="ko-KR" b="0" i="0" dirty="0">
                <a:solidFill>
                  <a:srgbClr val="000000"/>
                </a:solidFill>
                <a:effectLst/>
                <a:latin typeface="-apple-system"/>
              </a:rPr>
              <a:t>, </a:t>
            </a:r>
            <a:r>
              <a:rPr lang="ko-KR" altLang="en-US" b="0" i="0" dirty="0">
                <a:solidFill>
                  <a:srgbClr val="000000"/>
                </a:solidFill>
                <a:effectLst/>
                <a:latin typeface="-apple-system"/>
              </a:rPr>
              <a:t>다시 </a:t>
            </a:r>
            <a:r>
              <a:rPr lang="ko-KR" altLang="en-US" b="0" i="0" dirty="0" err="1">
                <a:solidFill>
                  <a:srgbClr val="000000"/>
                </a:solidFill>
                <a:effectLst/>
                <a:latin typeface="-apple-system"/>
              </a:rPr>
              <a:t>은닉층</a:t>
            </a:r>
            <a:r>
              <a:rPr lang="ko-KR" altLang="en-US" b="0" i="0" dirty="0">
                <a:solidFill>
                  <a:srgbClr val="000000"/>
                </a:solidFill>
                <a:effectLst/>
                <a:latin typeface="-apple-system"/>
              </a:rPr>
              <a:t> 노드의 다음 계산의 입력으로 보내는 특징을 </a:t>
            </a:r>
            <a:r>
              <a:rPr lang="ko-KR" altLang="en-US" b="0" i="0" dirty="0" err="1">
                <a:solidFill>
                  <a:srgbClr val="000000"/>
                </a:solidFill>
                <a:effectLst/>
                <a:latin typeface="-apple-system"/>
              </a:rPr>
              <a:t>갖고있습니다</a:t>
            </a:r>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3</a:t>
            </a:fld>
            <a:endParaRPr lang="en-KR"/>
          </a:p>
        </p:txBody>
      </p:sp>
    </p:spTree>
    <p:extLst>
      <p:ext uri="{BB962C8B-B14F-4D97-AF65-F5344CB8AC3E}">
        <p14:creationId xmlns:p14="http://schemas.microsoft.com/office/powerpoint/2010/main" val="393991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문장에 대한 정보가 고정된 크기의 </a:t>
            </a:r>
            <a:r>
              <a:rPr kumimoji="1" lang="en-US" altLang="ko-KR" dirty="0"/>
              <a:t>context vector </a:t>
            </a:r>
            <a:r>
              <a:rPr kumimoji="1" lang="ko-KR" altLang="en-US" dirty="0"/>
              <a:t>하나로 압축되어 있음</a:t>
            </a:r>
            <a:endParaRPr kumimoji="1" lang="en-US" altLang="ko-KR" dirty="0"/>
          </a:p>
          <a:p>
            <a:r>
              <a:rPr kumimoji="1" lang="ko-KR" altLang="en-US" dirty="0"/>
              <a:t>계속 </a:t>
            </a:r>
            <a:r>
              <a:rPr kumimoji="1" lang="en-US" altLang="ko-KR" dirty="0"/>
              <a:t>hidden state</a:t>
            </a:r>
            <a:r>
              <a:rPr kumimoji="1" lang="ko-KR" altLang="en-US" dirty="0"/>
              <a:t>가 갱신 </a:t>
            </a:r>
            <a:r>
              <a:rPr kumimoji="1" lang="en-US" altLang="ko-KR" dirty="0"/>
              <a:t>-&gt; </a:t>
            </a:r>
            <a:r>
              <a:rPr kumimoji="1" lang="ko-KR" altLang="en-US" dirty="0"/>
              <a:t>이전 정보들을 잘 담지 못하는 정보 손실의 문제</a:t>
            </a:r>
            <a:endParaRPr kumimoji="1" lang="en-US" altLang="ko-KR" dirty="0"/>
          </a:p>
          <a:p>
            <a:endParaRPr kumimoji="1" lang="en-US" altLang="en-US" dirty="0"/>
          </a:p>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4</a:t>
            </a:fld>
            <a:endParaRPr lang="en-KR"/>
          </a:p>
        </p:txBody>
      </p:sp>
    </p:spTree>
    <p:extLst>
      <p:ext uri="{BB962C8B-B14F-4D97-AF65-F5344CB8AC3E}">
        <p14:creationId xmlns:p14="http://schemas.microsoft.com/office/powerpoint/2010/main" val="246907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5</a:t>
            </a:fld>
            <a:endParaRPr lang="en-KR"/>
          </a:p>
        </p:txBody>
      </p:sp>
    </p:spTree>
    <p:extLst>
      <p:ext uri="{BB962C8B-B14F-4D97-AF65-F5344CB8AC3E}">
        <p14:creationId xmlns:p14="http://schemas.microsoft.com/office/powerpoint/2010/main" val="2630163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ko-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6</a:t>
            </a:fld>
            <a:endParaRPr lang="en-KR"/>
          </a:p>
        </p:txBody>
      </p:sp>
    </p:spTree>
    <p:extLst>
      <p:ext uri="{BB962C8B-B14F-4D97-AF65-F5344CB8AC3E}">
        <p14:creationId xmlns:p14="http://schemas.microsoft.com/office/powerpoint/2010/main" val="663061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lang="en-US" altLang="ko-KR" dirty="0"/>
              <a:t>Attention – self attention &amp; multi-head attention</a:t>
            </a:r>
          </a:p>
          <a:p>
            <a:pPr marL="228600" indent="-228600">
              <a:buAutoNum type="arabicPeriod"/>
            </a:pPr>
            <a:r>
              <a:rPr lang="en-US" altLang="ko-KR" dirty="0"/>
              <a:t>Positional encoding</a:t>
            </a:r>
          </a:p>
          <a:p>
            <a:pPr marL="228600" indent="-228600">
              <a:buAutoNum type="arabicPeriod"/>
            </a:pPr>
            <a:r>
              <a:rPr lang="ko-KR" altLang="en-US" dirty="0" err="1"/>
              <a:t>디코더에</a:t>
            </a:r>
            <a:r>
              <a:rPr lang="ko-KR" altLang="en-US" dirty="0"/>
              <a:t> 인코더 아웃풋 반영</a:t>
            </a:r>
            <a:endParaRPr lang="en-US" altLang="ko-KR" dirty="0"/>
          </a:p>
          <a:p>
            <a:pPr marL="228600" indent="-228600">
              <a:buAutoNum type="arabicPeriod"/>
            </a:pPr>
            <a:r>
              <a:rPr lang="en-US" altLang="ko-KR" dirty="0"/>
              <a:t>Feed forward</a:t>
            </a:r>
          </a:p>
          <a:p>
            <a:pPr marL="228600" indent="-228600">
              <a:buAutoNum type="arabicPeriod"/>
            </a:pPr>
            <a:r>
              <a:rPr lang="en-US" altLang="ko-KR" dirty="0"/>
              <a:t>masking</a:t>
            </a:r>
            <a:endParaRPr lang="ko-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7</a:t>
            </a:fld>
            <a:endParaRPr lang="en-KR"/>
          </a:p>
        </p:txBody>
      </p:sp>
    </p:spTree>
    <p:extLst>
      <p:ext uri="{BB962C8B-B14F-4D97-AF65-F5344CB8AC3E}">
        <p14:creationId xmlns:p14="http://schemas.microsoft.com/office/powerpoint/2010/main" val="732838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매번 입력 문장에서 각 단어가 다른 어떤 단어와 연관성이 높은 지</a:t>
            </a:r>
            <a:r>
              <a:rPr lang="en-US" altLang="ko-KR" dirty="0"/>
              <a:t> </a:t>
            </a:r>
            <a:r>
              <a:rPr lang="ko-KR" altLang="en-US" dirty="0"/>
              <a:t>계산</a:t>
            </a:r>
            <a:endParaRPr lang="en-US" altLang="ko-KR" dirty="0"/>
          </a:p>
          <a:p>
            <a:endParaRPr kumimoji="1" lang="en-US" altLang="en-US" dirty="0"/>
          </a:p>
          <a:p>
            <a:pPr marL="0" marR="0" lvl="0" indent="0" algn="l" defTabSz="914363" rtl="0" eaLnBrk="1" fontAlgn="auto" latinLnBrk="0" hangingPunct="1">
              <a:lnSpc>
                <a:spcPct val="100000"/>
              </a:lnSpc>
              <a:spcBef>
                <a:spcPts val="0"/>
              </a:spcBef>
              <a:spcAft>
                <a:spcPts val="0"/>
              </a:spcAft>
              <a:buClrTx/>
              <a:buSzTx/>
              <a:buFontTx/>
              <a:buNone/>
              <a:tabLst/>
              <a:defRPr/>
            </a:pPr>
            <a:r>
              <a:rPr kumimoji="1" lang="en-US" altLang="en-US" dirty="0"/>
              <a:t>&lt; chat GPT&gt;</a:t>
            </a:r>
          </a:p>
          <a:p>
            <a:endParaRPr kumimoji="1" lang="en-US" altLang="en-US" dirty="0"/>
          </a:p>
          <a:p>
            <a:pPr algn="l"/>
            <a:r>
              <a:rPr lang="en-US" altLang="ko-KR" b="0" i="0" dirty="0">
                <a:solidFill>
                  <a:srgbClr val="FFFFFF"/>
                </a:solidFill>
                <a:effectLst/>
                <a:latin typeface="Söhne"/>
              </a:rPr>
              <a:t>In the context of natural language processing, self-attention is used to capture the relationships between different words in a sentence or sequence. By computing self-attention scores between all pairs of words in a sequence, the network can determine which words are most important for predicting the next word or generating the output sequence.</a:t>
            </a:r>
          </a:p>
          <a:p>
            <a:pPr algn="l"/>
            <a:r>
              <a:rPr lang="en-US" altLang="ko-KR" b="0" i="0" dirty="0">
                <a:solidFill>
                  <a:srgbClr val="FFFFFF"/>
                </a:solidFill>
                <a:effectLst/>
                <a:latin typeface="Söhne"/>
              </a:rPr>
              <a:t>In a self-attention mechanism, each input element (e.g. a word or a pixel in an image) is transformed into a query, a key, and a value vector. These vectors are then used to compute an attention score between each query and key pair, which determines how much weight to give to each value vector. The resulting weighted sum of the value vectors represents the self-attended output.</a:t>
            </a:r>
          </a:p>
          <a:p>
            <a:pPr algn="l"/>
            <a:r>
              <a:rPr lang="en-US" altLang="ko-KR" b="0" i="0" dirty="0">
                <a:solidFill>
                  <a:srgbClr val="FFFFFF"/>
                </a:solidFill>
                <a:effectLst/>
                <a:latin typeface="Söhne"/>
              </a:rPr>
              <a:t>Self-attention has shown to be particularly effective for sequence-to-sequence tasks such as machine translation and text summarization, where the network must generate an output sequence based on an input sequence of variable length. The Transformer architecture, which relies entirely on self-attention, has become a popular choice for many NLP tasks due to its ability to capture long-range dependencies and its computational efficiency.</a:t>
            </a:r>
          </a:p>
          <a:p>
            <a:br>
              <a:rPr lang="en-US" altLang="ko-KR" b="0" i="0" dirty="0">
                <a:solidFill>
                  <a:srgbClr val="FFFFFF"/>
                </a:solidFill>
                <a:effectLst/>
                <a:latin typeface="Söhne"/>
              </a:rPr>
            </a:br>
            <a:endParaRPr kumimoji="1" lang="ko-Kore-KR" altLang="en-US" dirty="0"/>
          </a:p>
        </p:txBody>
      </p:sp>
      <p:sp>
        <p:nvSpPr>
          <p:cNvPr id="4" name="슬라이드 번호 개체 틀 3"/>
          <p:cNvSpPr>
            <a:spLocks noGrp="1"/>
          </p:cNvSpPr>
          <p:nvPr>
            <p:ph type="sldNum" sz="quarter" idx="5"/>
          </p:nvPr>
        </p:nvSpPr>
        <p:spPr/>
        <p:txBody>
          <a:bodyPr/>
          <a:lstStyle/>
          <a:p>
            <a:pPr lvl="0">
              <a:defRPr/>
            </a:pPr>
            <a:fld id="{25FECEFA-5F48-2A46-B503-C081AE55B4DE}" type="slidenum">
              <a:rPr lang="en-KR" smtClean="0"/>
              <a:pPr lvl="0">
                <a:defRPr/>
              </a:pPr>
              <a:t>8</a:t>
            </a:fld>
            <a:endParaRPr lang="en-KR"/>
          </a:p>
        </p:txBody>
      </p:sp>
    </p:spTree>
    <p:extLst>
      <p:ext uri="{BB962C8B-B14F-4D97-AF65-F5344CB8AC3E}">
        <p14:creationId xmlns:p14="http://schemas.microsoft.com/office/powerpoint/2010/main" val="3802515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E8C3-F44A-9540-A353-01536ECBEF07}"/>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KR"/>
          </a:p>
        </p:txBody>
      </p:sp>
      <p:sp>
        <p:nvSpPr>
          <p:cNvPr id="3" name="Subtitle 2">
            <a:extLst>
              <a:ext uri="{FF2B5EF4-FFF2-40B4-BE49-F238E27FC236}">
                <a16:creationId xmlns:a16="http://schemas.microsoft.com/office/drawing/2014/main" id="{733B3E51-6859-614C-BDF3-9122C37CBC82}"/>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F16770F9-A4D6-CA46-B566-201A382B3036}"/>
              </a:ext>
            </a:extLst>
          </p:cNvPr>
          <p:cNvSpPr>
            <a:spLocks noGrp="1"/>
          </p:cNvSpPr>
          <p:nvPr>
            <p:ph type="dt" sz="half" idx="10"/>
          </p:nvPr>
        </p:nvSpPr>
        <p:spPr>
          <a:xfrm>
            <a:off x="838200" y="6356352"/>
            <a:ext cx="2743200" cy="365125"/>
          </a:xfrm>
          <a:prstGeom prst="rect">
            <a:avLst/>
          </a:prstGeom>
        </p:spPr>
        <p:txBody>
          <a:bodyPr/>
          <a:lstStyle/>
          <a:p>
            <a:fld id="{C7495C79-B9A1-8E46-A597-10D49AF29146}" type="datetime1">
              <a:rPr lang="ko-KR" altLang="en-US" smtClean="0"/>
              <a:t>2023-03-28</a:t>
            </a:fld>
            <a:endParaRPr lang="en-KR"/>
          </a:p>
        </p:txBody>
      </p:sp>
      <p:sp>
        <p:nvSpPr>
          <p:cNvPr id="5" name="Footer Placeholder 4">
            <a:extLst>
              <a:ext uri="{FF2B5EF4-FFF2-40B4-BE49-F238E27FC236}">
                <a16:creationId xmlns:a16="http://schemas.microsoft.com/office/drawing/2014/main" id="{5FE60403-F56A-334A-8D7E-5FFE4C0BDABB}"/>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59A99CF8-AC99-3143-BA03-CEB7AEF0D4B2}"/>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47519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15E67-14CE-7A49-A357-11CD6E60F24C}"/>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4848A243-385A-5248-B622-57AF3C6181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344467C4-FDA5-6840-A2CE-D392F7F6253F}"/>
              </a:ext>
            </a:extLst>
          </p:cNvPr>
          <p:cNvSpPr>
            <a:spLocks noGrp="1"/>
          </p:cNvSpPr>
          <p:nvPr>
            <p:ph type="dt" sz="half" idx="10"/>
          </p:nvPr>
        </p:nvSpPr>
        <p:spPr>
          <a:xfrm>
            <a:off x="838200" y="6356352"/>
            <a:ext cx="2743200" cy="365125"/>
          </a:xfrm>
          <a:prstGeom prst="rect">
            <a:avLst/>
          </a:prstGeom>
        </p:spPr>
        <p:txBody>
          <a:bodyPr/>
          <a:lstStyle/>
          <a:p>
            <a:fld id="{A84A584E-33E8-5142-89D4-ED2B7B74AB44}" type="datetime1">
              <a:rPr lang="ko-KR" altLang="en-US" smtClean="0"/>
              <a:t>2023-03-28</a:t>
            </a:fld>
            <a:endParaRPr lang="en-KR"/>
          </a:p>
        </p:txBody>
      </p:sp>
      <p:sp>
        <p:nvSpPr>
          <p:cNvPr id="5" name="Footer Placeholder 4">
            <a:extLst>
              <a:ext uri="{FF2B5EF4-FFF2-40B4-BE49-F238E27FC236}">
                <a16:creationId xmlns:a16="http://schemas.microsoft.com/office/drawing/2014/main" id="{3644B732-1479-0341-91F6-B73A852BB332}"/>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11C5E824-A9AA-BE4F-BE08-A4F3E501987A}"/>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381327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5EA913-99B7-F74A-B2C5-0796553072B5}"/>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AF429A29-48C9-AA43-9A0D-AF6A602BB553}"/>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028498F9-941B-2B46-B9A5-B7FD2A76CE2D}"/>
              </a:ext>
            </a:extLst>
          </p:cNvPr>
          <p:cNvSpPr>
            <a:spLocks noGrp="1"/>
          </p:cNvSpPr>
          <p:nvPr>
            <p:ph type="dt" sz="half" idx="10"/>
          </p:nvPr>
        </p:nvSpPr>
        <p:spPr>
          <a:xfrm>
            <a:off x="838200" y="6356352"/>
            <a:ext cx="2743200" cy="365125"/>
          </a:xfrm>
          <a:prstGeom prst="rect">
            <a:avLst/>
          </a:prstGeom>
        </p:spPr>
        <p:txBody>
          <a:bodyPr/>
          <a:lstStyle/>
          <a:p>
            <a:fld id="{2B3466A6-D303-6947-B95C-528127B0C9A2}" type="datetime1">
              <a:rPr lang="ko-KR" altLang="en-US" smtClean="0"/>
              <a:t>2023-03-28</a:t>
            </a:fld>
            <a:endParaRPr lang="en-KR"/>
          </a:p>
        </p:txBody>
      </p:sp>
      <p:sp>
        <p:nvSpPr>
          <p:cNvPr id="5" name="Footer Placeholder 4">
            <a:extLst>
              <a:ext uri="{FF2B5EF4-FFF2-40B4-BE49-F238E27FC236}">
                <a16:creationId xmlns:a16="http://schemas.microsoft.com/office/drawing/2014/main" id="{06492306-ED99-FD4A-9477-58DF8BEF1A0C}"/>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AA2A7352-F011-2F43-B9E8-1316AF98502E}"/>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3639613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3DD8-CB25-BB44-8889-3799BEEDB7F7}"/>
              </a:ext>
            </a:extLst>
          </p:cNvPr>
          <p:cNvSpPr>
            <a:spLocks noGrp="1"/>
          </p:cNvSpPr>
          <p:nvPr>
            <p:ph type="title"/>
          </p:nvPr>
        </p:nvSpPr>
        <p:spPr>
          <a:xfrm>
            <a:off x="435572" y="365128"/>
            <a:ext cx="11248428" cy="701672"/>
          </a:xfrm>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AC73D083-3B10-4846-8F06-F6DA26B7B2A2}"/>
              </a:ext>
            </a:extLst>
          </p:cNvPr>
          <p:cNvSpPr>
            <a:spLocks noGrp="1"/>
          </p:cNvSpPr>
          <p:nvPr>
            <p:ph idx="1"/>
          </p:nvPr>
        </p:nvSpPr>
        <p:spPr>
          <a:xfrm>
            <a:off x="435572" y="1416772"/>
            <a:ext cx="1124842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Footer Placeholder 4">
            <a:extLst>
              <a:ext uri="{FF2B5EF4-FFF2-40B4-BE49-F238E27FC236}">
                <a16:creationId xmlns:a16="http://schemas.microsoft.com/office/drawing/2014/main" id="{0CDD99A4-C9B9-314F-B637-A1F7F16D17A9}"/>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669903F-BE0F-C44C-8959-7250993C465A}"/>
              </a:ext>
            </a:extLst>
          </p:cNvPr>
          <p:cNvSpPr>
            <a:spLocks noGrp="1"/>
          </p:cNvSpPr>
          <p:nvPr>
            <p:ph type="sldNum" sz="quarter" idx="12"/>
          </p:nvPr>
        </p:nvSpPr>
        <p:spPr/>
        <p:txBody>
          <a:bodyPr/>
          <a:lstStyle/>
          <a:p>
            <a:fld id="{7883D30E-07AA-4246-8E4E-289004EA4189}" type="slidenum">
              <a:rPr lang="en-KR" smtClean="0"/>
              <a:t>‹#›</a:t>
            </a:fld>
            <a:endParaRPr lang="en-KR"/>
          </a:p>
        </p:txBody>
      </p:sp>
      <p:cxnSp>
        <p:nvCxnSpPr>
          <p:cNvPr id="8" name="직선 연결선[R] 7">
            <a:extLst>
              <a:ext uri="{FF2B5EF4-FFF2-40B4-BE49-F238E27FC236}">
                <a16:creationId xmlns:a16="http://schemas.microsoft.com/office/drawing/2014/main" id="{7FA6CFFC-FD47-EF41-8393-FD8C52B75607}"/>
              </a:ext>
            </a:extLst>
          </p:cNvPr>
          <p:cNvCxnSpPr>
            <a:cxnSpLocks/>
          </p:cNvCxnSpPr>
          <p:nvPr userDrawn="1"/>
        </p:nvCxnSpPr>
        <p:spPr>
          <a:xfrm>
            <a:off x="431800" y="1089890"/>
            <a:ext cx="11252200"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32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0060-88DD-1F4A-A1D9-83732F04032F}"/>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6DD42F28-01C7-E347-A255-CEC33C87171E}"/>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1A371F-5AE6-4B4E-9FF3-80C09CD87890}"/>
              </a:ext>
            </a:extLst>
          </p:cNvPr>
          <p:cNvSpPr>
            <a:spLocks noGrp="1"/>
          </p:cNvSpPr>
          <p:nvPr>
            <p:ph type="dt" sz="half" idx="10"/>
          </p:nvPr>
        </p:nvSpPr>
        <p:spPr>
          <a:xfrm>
            <a:off x="838200" y="6356352"/>
            <a:ext cx="2743200" cy="365125"/>
          </a:xfrm>
          <a:prstGeom prst="rect">
            <a:avLst/>
          </a:prstGeom>
        </p:spPr>
        <p:txBody>
          <a:bodyPr/>
          <a:lstStyle/>
          <a:p>
            <a:fld id="{A3CD01B1-73ED-5D4C-8C8E-05C719D0120E}" type="datetime1">
              <a:rPr lang="ko-KR" altLang="en-US" smtClean="0"/>
              <a:t>2023-03-28</a:t>
            </a:fld>
            <a:endParaRPr lang="en-KR"/>
          </a:p>
        </p:txBody>
      </p:sp>
      <p:sp>
        <p:nvSpPr>
          <p:cNvPr id="5" name="Footer Placeholder 4">
            <a:extLst>
              <a:ext uri="{FF2B5EF4-FFF2-40B4-BE49-F238E27FC236}">
                <a16:creationId xmlns:a16="http://schemas.microsoft.com/office/drawing/2014/main" id="{E87440BD-AF9D-B84B-96D2-91BF84D044BD}"/>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E1742025-B7D8-6142-8D8D-67BF28B9A10B}"/>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278394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74A78-8BCD-8240-AEC4-60F4725A98A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28FBEB15-46B4-6949-B7DD-EE2D16C76D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CD3AB35F-BE27-3441-9FA6-3032A5B5A3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2C72B369-5DE0-AC4C-8F9C-49308C77A995}"/>
              </a:ext>
            </a:extLst>
          </p:cNvPr>
          <p:cNvSpPr>
            <a:spLocks noGrp="1"/>
          </p:cNvSpPr>
          <p:nvPr>
            <p:ph type="dt" sz="half" idx="10"/>
          </p:nvPr>
        </p:nvSpPr>
        <p:spPr>
          <a:xfrm>
            <a:off x="838200" y="6356352"/>
            <a:ext cx="2743200" cy="365125"/>
          </a:xfrm>
          <a:prstGeom prst="rect">
            <a:avLst/>
          </a:prstGeom>
        </p:spPr>
        <p:txBody>
          <a:bodyPr/>
          <a:lstStyle/>
          <a:p>
            <a:fld id="{16C61C16-756E-D547-802A-F77D10C778F1}" type="datetime1">
              <a:rPr lang="ko-KR" altLang="en-US" smtClean="0"/>
              <a:t>2023-03-28</a:t>
            </a:fld>
            <a:endParaRPr lang="en-KR"/>
          </a:p>
        </p:txBody>
      </p:sp>
      <p:sp>
        <p:nvSpPr>
          <p:cNvPr id="6" name="Footer Placeholder 5">
            <a:extLst>
              <a:ext uri="{FF2B5EF4-FFF2-40B4-BE49-F238E27FC236}">
                <a16:creationId xmlns:a16="http://schemas.microsoft.com/office/drawing/2014/main" id="{0435B784-D5B6-D540-BE8C-DB8E8F3A45B5}"/>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B23AB3AE-ED68-8541-96BF-282787E47335}"/>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1279114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3FCC-DB1C-F44D-B3BE-7C2622A7F19F}"/>
              </a:ext>
            </a:extLst>
          </p:cNvPr>
          <p:cNvSpPr>
            <a:spLocks noGrp="1"/>
          </p:cNvSpPr>
          <p:nvPr>
            <p:ph type="title"/>
          </p:nvPr>
        </p:nvSpPr>
        <p:spPr>
          <a:xfrm>
            <a:off x="839788" y="365127"/>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38E082F1-BECD-B340-A59D-F0657EE9981C}"/>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D6C6603-75F1-B84D-91B5-AC0C513C3CE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999EF3EC-93A7-394F-BADD-6B64D3798A48}"/>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61693B0-16EA-5D4D-A05F-D5E2B136D84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A2978FC0-A38E-4045-9C73-0A6FA188A012}"/>
              </a:ext>
            </a:extLst>
          </p:cNvPr>
          <p:cNvSpPr>
            <a:spLocks noGrp="1"/>
          </p:cNvSpPr>
          <p:nvPr>
            <p:ph type="dt" sz="half" idx="10"/>
          </p:nvPr>
        </p:nvSpPr>
        <p:spPr>
          <a:xfrm>
            <a:off x="838200" y="6356352"/>
            <a:ext cx="2743200" cy="365125"/>
          </a:xfrm>
          <a:prstGeom prst="rect">
            <a:avLst/>
          </a:prstGeom>
        </p:spPr>
        <p:txBody>
          <a:bodyPr/>
          <a:lstStyle/>
          <a:p>
            <a:fld id="{F765CFD9-343B-A049-8940-5386D5C56461}" type="datetime1">
              <a:rPr lang="ko-KR" altLang="en-US" smtClean="0"/>
              <a:t>2023-03-28</a:t>
            </a:fld>
            <a:endParaRPr lang="en-KR"/>
          </a:p>
        </p:txBody>
      </p:sp>
      <p:sp>
        <p:nvSpPr>
          <p:cNvPr id="8" name="Footer Placeholder 7">
            <a:extLst>
              <a:ext uri="{FF2B5EF4-FFF2-40B4-BE49-F238E27FC236}">
                <a16:creationId xmlns:a16="http://schemas.microsoft.com/office/drawing/2014/main" id="{6915AABB-A47B-084E-8995-1F8B8EC3DAB5}"/>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D53987AD-A049-9647-8B2E-57D3B0046509}"/>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3866927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C55D-75C6-A848-969C-11A420E98216}"/>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C777954E-8E59-7843-B7D6-93E6F0631172}"/>
              </a:ext>
            </a:extLst>
          </p:cNvPr>
          <p:cNvSpPr>
            <a:spLocks noGrp="1"/>
          </p:cNvSpPr>
          <p:nvPr>
            <p:ph type="dt" sz="half" idx="10"/>
          </p:nvPr>
        </p:nvSpPr>
        <p:spPr>
          <a:xfrm>
            <a:off x="838200" y="6356352"/>
            <a:ext cx="2743200" cy="365125"/>
          </a:xfrm>
          <a:prstGeom prst="rect">
            <a:avLst/>
          </a:prstGeom>
        </p:spPr>
        <p:txBody>
          <a:bodyPr/>
          <a:lstStyle/>
          <a:p>
            <a:fld id="{5BB36647-691B-874B-A6B9-29891125B7AE}" type="datetime1">
              <a:rPr lang="ko-KR" altLang="en-US" smtClean="0"/>
              <a:t>2023-03-28</a:t>
            </a:fld>
            <a:endParaRPr lang="en-KR"/>
          </a:p>
        </p:txBody>
      </p:sp>
      <p:sp>
        <p:nvSpPr>
          <p:cNvPr id="4" name="Footer Placeholder 3">
            <a:extLst>
              <a:ext uri="{FF2B5EF4-FFF2-40B4-BE49-F238E27FC236}">
                <a16:creationId xmlns:a16="http://schemas.microsoft.com/office/drawing/2014/main" id="{F18FE97D-3D7D-844E-98AC-D950C7D37E8A}"/>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4BEEF4A0-FF7C-B641-A8E0-672D0310CD82}"/>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416894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E64A4-38DC-8849-BC7F-F2D381812DB6}"/>
              </a:ext>
            </a:extLst>
          </p:cNvPr>
          <p:cNvSpPr>
            <a:spLocks noGrp="1"/>
          </p:cNvSpPr>
          <p:nvPr>
            <p:ph type="dt" sz="half" idx="10"/>
          </p:nvPr>
        </p:nvSpPr>
        <p:spPr>
          <a:xfrm>
            <a:off x="838200" y="6356352"/>
            <a:ext cx="2743200" cy="365125"/>
          </a:xfrm>
          <a:prstGeom prst="rect">
            <a:avLst/>
          </a:prstGeom>
        </p:spPr>
        <p:txBody>
          <a:bodyPr/>
          <a:lstStyle/>
          <a:p>
            <a:fld id="{6DCAF340-C554-3742-9B38-F4E7347550CE}" type="datetime1">
              <a:rPr lang="ko-KR" altLang="en-US" smtClean="0"/>
              <a:t>2023-03-28</a:t>
            </a:fld>
            <a:endParaRPr lang="en-KR"/>
          </a:p>
        </p:txBody>
      </p:sp>
      <p:sp>
        <p:nvSpPr>
          <p:cNvPr id="3" name="Footer Placeholder 2">
            <a:extLst>
              <a:ext uri="{FF2B5EF4-FFF2-40B4-BE49-F238E27FC236}">
                <a16:creationId xmlns:a16="http://schemas.microsoft.com/office/drawing/2014/main" id="{7B907DB2-EEB3-9F41-920C-B93AD610058C}"/>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3C01F9B8-28B8-1641-A757-8B83337B4AD2}"/>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364250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14B81-700E-4444-9818-D167D48A7168}"/>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55726BAE-831A-8645-AE4B-356B300E2948}"/>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6FA7B885-6F4D-2E45-AEEB-109AD9587CC2}"/>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821BC9E-3BDA-9E4E-A029-E74B4141AA59}"/>
              </a:ext>
            </a:extLst>
          </p:cNvPr>
          <p:cNvSpPr>
            <a:spLocks noGrp="1"/>
          </p:cNvSpPr>
          <p:nvPr>
            <p:ph type="dt" sz="half" idx="10"/>
          </p:nvPr>
        </p:nvSpPr>
        <p:spPr>
          <a:xfrm>
            <a:off x="838200" y="6356352"/>
            <a:ext cx="2743200" cy="365125"/>
          </a:xfrm>
          <a:prstGeom prst="rect">
            <a:avLst/>
          </a:prstGeom>
        </p:spPr>
        <p:txBody>
          <a:bodyPr/>
          <a:lstStyle/>
          <a:p>
            <a:fld id="{A528142E-EAA9-E640-98D2-B9AF5F3B5BE6}" type="datetime1">
              <a:rPr lang="ko-KR" altLang="en-US" smtClean="0"/>
              <a:t>2023-03-28</a:t>
            </a:fld>
            <a:endParaRPr lang="en-KR"/>
          </a:p>
        </p:txBody>
      </p:sp>
      <p:sp>
        <p:nvSpPr>
          <p:cNvPr id="6" name="Footer Placeholder 5">
            <a:extLst>
              <a:ext uri="{FF2B5EF4-FFF2-40B4-BE49-F238E27FC236}">
                <a16:creationId xmlns:a16="http://schemas.microsoft.com/office/drawing/2014/main" id="{C6EB0194-5656-0A45-9E72-C4F0B64AA678}"/>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91E27E65-FE48-A345-8B62-D29EC1CDC451}"/>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202464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7731-A320-DB47-8946-3725B49D57FD}"/>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B54F79BB-CF6E-A544-8E8D-384F8B337254}"/>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KR"/>
          </a:p>
        </p:txBody>
      </p:sp>
      <p:sp>
        <p:nvSpPr>
          <p:cNvPr id="4" name="Text Placeholder 3">
            <a:extLst>
              <a:ext uri="{FF2B5EF4-FFF2-40B4-BE49-F238E27FC236}">
                <a16:creationId xmlns:a16="http://schemas.microsoft.com/office/drawing/2014/main" id="{54BCDDF7-FA13-E946-B987-AE9046430DA6}"/>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2303EC5-5077-A94D-BE9C-786BF656C1EA}"/>
              </a:ext>
            </a:extLst>
          </p:cNvPr>
          <p:cNvSpPr>
            <a:spLocks noGrp="1"/>
          </p:cNvSpPr>
          <p:nvPr>
            <p:ph type="dt" sz="half" idx="10"/>
          </p:nvPr>
        </p:nvSpPr>
        <p:spPr>
          <a:xfrm>
            <a:off x="838200" y="6356352"/>
            <a:ext cx="2743200" cy="365125"/>
          </a:xfrm>
          <a:prstGeom prst="rect">
            <a:avLst/>
          </a:prstGeom>
        </p:spPr>
        <p:txBody>
          <a:bodyPr/>
          <a:lstStyle/>
          <a:p>
            <a:fld id="{B52BB261-CC19-D142-872B-052E063BAD35}" type="datetime1">
              <a:rPr lang="ko-KR" altLang="en-US" smtClean="0"/>
              <a:t>2023-03-28</a:t>
            </a:fld>
            <a:endParaRPr lang="en-KR"/>
          </a:p>
        </p:txBody>
      </p:sp>
      <p:sp>
        <p:nvSpPr>
          <p:cNvPr id="6" name="Footer Placeholder 5">
            <a:extLst>
              <a:ext uri="{FF2B5EF4-FFF2-40B4-BE49-F238E27FC236}">
                <a16:creationId xmlns:a16="http://schemas.microsoft.com/office/drawing/2014/main" id="{9FF585EE-352F-C349-867A-F245993B1089}"/>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7ACE9F06-E150-114D-9A59-CCCBCEF17FF9}"/>
              </a:ext>
            </a:extLst>
          </p:cNvPr>
          <p:cNvSpPr>
            <a:spLocks noGrp="1"/>
          </p:cNvSpPr>
          <p:nvPr>
            <p:ph type="sldNum" sz="quarter" idx="12"/>
          </p:nvPr>
        </p:nvSpPr>
        <p:spPr/>
        <p:txBody>
          <a:bodyPr/>
          <a:lstStyle/>
          <a:p>
            <a:fld id="{7883D30E-07AA-4246-8E4E-289004EA4189}" type="slidenum">
              <a:rPr lang="en-KR" smtClean="0"/>
              <a:t>‹#›</a:t>
            </a:fld>
            <a:endParaRPr lang="en-KR"/>
          </a:p>
        </p:txBody>
      </p:sp>
    </p:spTree>
    <p:extLst>
      <p:ext uri="{BB962C8B-B14F-4D97-AF65-F5344CB8AC3E}">
        <p14:creationId xmlns:p14="http://schemas.microsoft.com/office/powerpoint/2010/main" val="3608768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9930ED-481E-4E4B-BE72-FE7C08557473}"/>
              </a:ext>
            </a:extLst>
          </p:cNvPr>
          <p:cNvSpPr>
            <a:spLocks noGrp="1"/>
          </p:cNvSpPr>
          <p:nvPr>
            <p:ph type="title"/>
          </p:nvPr>
        </p:nvSpPr>
        <p:spPr>
          <a:xfrm>
            <a:off x="956272" y="365127"/>
            <a:ext cx="10335491" cy="1131161"/>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1C508EAB-3536-B44E-B549-0F897F4B5C38}"/>
              </a:ext>
            </a:extLst>
          </p:cNvPr>
          <p:cNvSpPr>
            <a:spLocks noGrp="1"/>
          </p:cNvSpPr>
          <p:nvPr>
            <p:ph type="body" idx="1"/>
          </p:nvPr>
        </p:nvSpPr>
        <p:spPr>
          <a:xfrm>
            <a:off x="956272" y="1825625"/>
            <a:ext cx="1039752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Footer Placeholder 4">
            <a:extLst>
              <a:ext uri="{FF2B5EF4-FFF2-40B4-BE49-F238E27FC236}">
                <a16:creationId xmlns:a16="http://schemas.microsoft.com/office/drawing/2014/main" id="{D282EFAE-58D1-B24A-A4A9-B2AF2BDA03E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KR"/>
          </a:p>
        </p:txBody>
      </p:sp>
      <p:sp>
        <p:nvSpPr>
          <p:cNvPr id="6" name="Slide Number Placeholder 5">
            <a:extLst>
              <a:ext uri="{FF2B5EF4-FFF2-40B4-BE49-F238E27FC236}">
                <a16:creationId xmlns:a16="http://schemas.microsoft.com/office/drawing/2014/main" id="{F14A1D91-E513-0B49-92B2-47EE8B3DF051}"/>
              </a:ext>
            </a:extLst>
          </p:cNvPr>
          <p:cNvSpPr>
            <a:spLocks noGrp="1"/>
          </p:cNvSpPr>
          <p:nvPr>
            <p:ph type="sldNum" sz="quarter" idx="4"/>
          </p:nvPr>
        </p:nvSpPr>
        <p:spPr>
          <a:xfrm>
            <a:off x="9318186"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883D30E-07AA-4246-8E4E-289004EA4189}" type="slidenum">
              <a:rPr lang="en-KR" smtClean="0"/>
              <a:t>‹#›</a:t>
            </a:fld>
            <a:endParaRPr lang="en-KR"/>
          </a:p>
        </p:txBody>
      </p:sp>
      <p:pic>
        <p:nvPicPr>
          <p:cNvPr id="7" name="Picture 12">
            <a:extLst>
              <a:ext uri="{FF2B5EF4-FFF2-40B4-BE49-F238E27FC236}">
                <a16:creationId xmlns:a16="http://schemas.microsoft.com/office/drawing/2014/main" id="{5B6892AF-0167-8348-B899-1366EF830628}"/>
              </a:ext>
            </a:extLst>
          </p:cNvPr>
          <p:cNvPicPr>
            <a:picLocks noChangeAspect="1"/>
          </p:cNvPicPr>
          <p:nvPr userDrawn="1"/>
        </p:nvPicPr>
        <p:blipFill rotWithShape="1">
          <a:blip r:embed="rId13"/>
          <a:srcRect l="31720" t="37530" r="29200" b="33613"/>
          <a:stretch/>
        </p:blipFill>
        <p:spPr>
          <a:xfrm>
            <a:off x="130614" y="6117747"/>
            <a:ext cx="839203" cy="643270"/>
          </a:xfrm>
          <a:prstGeom prst="rect">
            <a:avLst/>
          </a:prstGeom>
        </p:spPr>
      </p:pic>
    </p:spTree>
    <p:extLst>
      <p:ext uri="{BB962C8B-B14F-4D97-AF65-F5344CB8AC3E}">
        <p14:creationId xmlns:p14="http://schemas.microsoft.com/office/powerpoint/2010/main" val="4697655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K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ikidocs.net/22886"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github.com/ndb796/Deep-Learning-Paper-Review-and-Practice/blob/master/lecture_notes/Transformer.pdf" TargetMode="External"/><Relationship Id="rId4" Type="http://schemas.openxmlformats.org/officeDocument/2006/relationships/hyperlink" Target="https://www.youtube.com/watch?v=AA621UofTU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89C2B2C-91CD-E142-B35D-E2E56B4DAE5E}"/>
              </a:ext>
            </a:extLst>
          </p:cNvPr>
          <p:cNvSpPr>
            <a:spLocks noGrp="1"/>
          </p:cNvSpPr>
          <p:nvPr>
            <p:ph type="sldNum" sz="quarter" idx="12"/>
          </p:nvPr>
        </p:nvSpPr>
        <p:spPr/>
        <p:txBody>
          <a:bodyPr/>
          <a:lstStyle/>
          <a:p>
            <a:fld id="{7883D30E-07AA-4246-8E4E-289004EA4189}" type="slidenum">
              <a:rPr lang="en-KR" sz="1400" smtClean="0">
                <a:solidFill>
                  <a:schemeClr val="bg1"/>
                </a:solidFill>
                <a:latin typeface="Calibri" panose="020F0502020204030204" pitchFamily="34" charset="0"/>
                <a:cs typeface="Calibri" panose="020F0502020204030204" pitchFamily="34" charset="0"/>
              </a:rPr>
              <a:t>0</a:t>
            </a:fld>
            <a:endParaRPr lang="en-KR" sz="1400">
              <a:solidFill>
                <a:schemeClr val="bg1"/>
              </a:solidFill>
              <a:latin typeface="Calibri" panose="020F0502020204030204" pitchFamily="34" charset="0"/>
              <a:cs typeface="Calibri" panose="020F0502020204030204" pitchFamily="34" charset="0"/>
            </a:endParaRPr>
          </a:p>
        </p:txBody>
      </p:sp>
      <p:grpSp>
        <p:nvGrpSpPr>
          <p:cNvPr id="10" name="그룹 9">
            <a:extLst>
              <a:ext uri="{FF2B5EF4-FFF2-40B4-BE49-F238E27FC236}">
                <a16:creationId xmlns:a16="http://schemas.microsoft.com/office/drawing/2014/main" id="{4E8AAA2E-604D-FA4A-B6E0-A38BA5DA262C}"/>
              </a:ext>
            </a:extLst>
          </p:cNvPr>
          <p:cNvGrpSpPr/>
          <p:nvPr/>
        </p:nvGrpSpPr>
        <p:grpSpPr>
          <a:xfrm>
            <a:off x="846310" y="2373824"/>
            <a:ext cx="10712611" cy="2867547"/>
            <a:chOff x="804283" y="3990838"/>
            <a:chExt cx="10712611" cy="2107683"/>
          </a:xfrm>
        </p:grpSpPr>
        <p:cxnSp>
          <p:nvCxnSpPr>
            <p:cNvPr id="6" name="직선 연결선[R] 5">
              <a:extLst>
                <a:ext uri="{FF2B5EF4-FFF2-40B4-BE49-F238E27FC236}">
                  <a16:creationId xmlns:a16="http://schemas.microsoft.com/office/drawing/2014/main" id="{D260D9F4-53D9-C546-ABD0-6B2DB971826C}"/>
                </a:ext>
              </a:extLst>
            </p:cNvPr>
            <p:cNvCxnSpPr>
              <a:cxnSpLocks/>
            </p:cNvCxnSpPr>
            <p:nvPr/>
          </p:nvCxnSpPr>
          <p:spPr>
            <a:xfrm>
              <a:off x="804283" y="4397276"/>
              <a:ext cx="10527398" cy="0"/>
            </a:xfrm>
            <a:prstGeom prst="line">
              <a:avLst/>
            </a:prstGeom>
            <a:ln w="38100">
              <a:solidFill>
                <a:srgbClr val="A0332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A51BC7-14CF-6F48-BF75-BE8B8B9881A5}"/>
                </a:ext>
              </a:extLst>
            </p:cNvPr>
            <p:cNvSpPr txBox="1"/>
            <p:nvPr/>
          </p:nvSpPr>
          <p:spPr>
            <a:xfrm>
              <a:off x="804283" y="3990838"/>
              <a:ext cx="10712611" cy="429817"/>
            </a:xfrm>
            <a:prstGeom prst="rect">
              <a:avLst/>
            </a:prstGeom>
            <a:noFill/>
          </p:spPr>
          <p:txBody>
            <a:bodyPr wrap="square" rtlCol="0">
              <a:spAutoFit/>
            </a:bodyPr>
            <a:lstStyle/>
            <a:p>
              <a:r>
                <a:rPr kumimoji="1" lang="en-US" altLang="ko-Kore-KR" sz="3200" b="1" dirty="0"/>
                <a:t>Attention</a:t>
              </a:r>
              <a:r>
                <a:rPr kumimoji="1" lang="ko-KR" altLang="en-US" sz="3200" b="1" dirty="0"/>
                <a:t> </a:t>
              </a:r>
              <a:r>
                <a:rPr kumimoji="1" lang="en-US" altLang="ko-KR" sz="3200" b="1" dirty="0"/>
                <a:t>Is</a:t>
              </a:r>
              <a:r>
                <a:rPr kumimoji="1" lang="ko-KR" altLang="en-US" sz="3200" b="1" dirty="0"/>
                <a:t> </a:t>
              </a:r>
              <a:r>
                <a:rPr kumimoji="1" lang="en-US" altLang="ko-KR" sz="3200" b="1" dirty="0"/>
                <a:t>All</a:t>
              </a:r>
              <a:r>
                <a:rPr kumimoji="1" lang="ko-KR" altLang="en-US" sz="3200" b="1" dirty="0"/>
                <a:t> </a:t>
              </a:r>
              <a:r>
                <a:rPr kumimoji="1" lang="en-US" altLang="ko-KR" sz="3200" b="1" dirty="0"/>
                <a:t>You</a:t>
              </a:r>
              <a:r>
                <a:rPr kumimoji="1" lang="ko-KR" altLang="en-US" sz="3200" b="1" dirty="0"/>
                <a:t> </a:t>
              </a:r>
              <a:r>
                <a:rPr kumimoji="1" lang="en-US" altLang="ko-KR" sz="3200" b="1" dirty="0"/>
                <a:t>Need</a:t>
              </a:r>
              <a:r>
                <a:rPr kumimoji="1" lang="ko-KR" altLang="en-US" sz="3200" b="1" dirty="0"/>
                <a:t> </a:t>
              </a:r>
              <a:r>
                <a:rPr kumimoji="1" lang="en-US" altLang="ko-KR" sz="3200" b="1" dirty="0"/>
                <a:t>(Transformer)</a:t>
              </a:r>
              <a:endParaRPr kumimoji="1" lang="en-US" altLang="ko-Kore-KR" sz="3200" b="1" dirty="0"/>
            </a:p>
          </p:txBody>
        </p:sp>
        <p:sp>
          <p:nvSpPr>
            <p:cNvPr id="8" name="TextBox 7">
              <a:extLst>
                <a:ext uri="{FF2B5EF4-FFF2-40B4-BE49-F238E27FC236}">
                  <a16:creationId xmlns:a16="http://schemas.microsoft.com/office/drawing/2014/main" id="{894DF41C-9AF5-F84C-A87A-7342F34147CA}"/>
                </a:ext>
              </a:extLst>
            </p:cNvPr>
            <p:cNvSpPr txBox="1"/>
            <p:nvPr/>
          </p:nvSpPr>
          <p:spPr>
            <a:xfrm>
              <a:off x="9021370" y="4962899"/>
              <a:ext cx="2310311" cy="1135622"/>
            </a:xfrm>
            <a:prstGeom prst="rect">
              <a:avLst/>
            </a:prstGeom>
            <a:noFill/>
          </p:spPr>
          <p:txBody>
            <a:bodyPr wrap="none" rtlCol="0">
              <a:spAutoFit/>
            </a:bodyPr>
            <a:lstStyle/>
            <a:p>
              <a:pPr algn="r">
                <a:lnSpc>
                  <a:spcPct val="120000"/>
                </a:lnSpc>
              </a:pPr>
              <a:r>
                <a:rPr kumimoji="1" lang="ko-KR" altLang="en-US" sz="2000" b="1" dirty="0"/>
                <a:t>강은주</a:t>
              </a:r>
              <a:endParaRPr kumimoji="1" lang="en-US" altLang="ko-KR" sz="2000" b="1" dirty="0"/>
            </a:p>
            <a:p>
              <a:pPr algn="r">
                <a:lnSpc>
                  <a:spcPct val="120000"/>
                </a:lnSpc>
              </a:pPr>
              <a:r>
                <a:rPr kumimoji="1" lang="en-US" altLang="ko-KR" sz="2000" dirty="0"/>
                <a:t>1679ej@g.skku.edu</a:t>
              </a:r>
            </a:p>
            <a:p>
              <a:pPr algn="r">
                <a:lnSpc>
                  <a:spcPct val="120000"/>
                </a:lnSpc>
              </a:pPr>
              <a:r>
                <a:rPr kumimoji="1" lang="en-US" altLang="ko-KR" sz="2000" b="1" dirty="0"/>
                <a:t>Computer Vision</a:t>
              </a:r>
            </a:p>
            <a:p>
              <a:pPr algn="r">
                <a:lnSpc>
                  <a:spcPct val="120000"/>
                </a:lnSpc>
              </a:pPr>
              <a:r>
                <a:rPr kumimoji="1" lang="en-US" altLang="ko-KR" sz="2000" dirty="0"/>
                <a:t>2023/03/28</a:t>
              </a:r>
              <a:endParaRPr kumimoji="1" lang="en-US" altLang="ko-Kore-KR" sz="2000" dirty="0"/>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E240CB50-A86D-3C52-5E8C-12F6AABADDEF}"/>
              </a:ext>
            </a:extLst>
          </p:cNvPr>
          <p:cNvPicPr>
            <a:picLocks noChangeAspect="1"/>
          </p:cNvPicPr>
          <p:nvPr/>
        </p:nvPicPr>
        <p:blipFill rotWithShape="1">
          <a:blip r:embed="rId3"/>
          <a:srcRect l="42645" t="37210" r="27268" b="34465"/>
          <a:stretch/>
        </p:blipFill>
        <p:spPr>
          <a:xfrm>
            <a:off x="2879929" y="1984372"/>
            <a:ext cx="6438257" cy="3409507"/>
          </a:xfrm>
          <a:prstGeom prst="rect">
            <a:avLst/>
          </a:prstGeom>
        </p:spPr>
      </p:pic>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9</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Attention</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Multi-Head Attention</a:t>
            </a:r>
            <a:endParaRPr kumimoji="1" lang="ko-Kore-KR" altLang="en-US" sz="2000" b="1" dirty="0"/>
          </a:p>
        </p:txBody>
      </p:sp>
      <p:sp>
        <p:nvSpPr>
          <p:cNvPr id="13" name="내용 개체 틀 12">
            <a:extLst>
              <a:ext uri="{FF2B5EF4-FFF2-40B4-BE49-F238E27FC236}">
                <a16:creationId xmlns:a16="http://schemas.microsoft.com/office/drawing/2014/main" id="{A6BCDEBC-17D4-101B-1FB4-16E33E9F6DE9}"/>
              </a:ext>
            </a:extLst>
          </p:cNvPr>
          <p:cNvSpPr>
            <a:spLocks noGrp="1"/>
          </p:cNvSpPr>
          <p:nvPr>
            <p:ph idx="1"/>
          </p:nvPr>
        </p:nvSpPr>
        <p:spPr>
          <a:xfrm>
            <a:off x="1349972" y="5628796"/>
            <a:ext cx="11248428" cy="1365310"/>
          </a:xfrm>
        </p:spPr>
        <p:txBody>
          <a:bodyPr/>
          <a:lstStyle/>
          <a:p>
            <a:r>
              <a:rPr lang="en-US" altLang="ko-KR" dirty="0"/>
              <a:t>Multi-Head Attention</a:t>
            </a:r>
            <a:r>
              <a:rPr lang="ko-KR" altLang="en-US" dirty="0"/>
              <a:t>을 통해 소스 문장의 여러 부분을 동시에 처리 가능  </a:t>
            </a:r>
            <a:r>
              <a:rPr lang="en-US" altLang="ko-KR" dirty="0"/>
              <a:t>-&gt; </a:t>
            </a:r>
            <a:r>
              <a:rPr lang="ko-KR" altLang="en-US" dirty="0"/>
              <a:t>병렬 처리</a:t>
            </a:r>
            <a:endParaRPr lang="en-US" altLang="ko-KR" dirty="0"/>
          </a:p>
          <a:p>
            <a:r>
              <a:rPr lang="en-US" altLang="ko-KR" dirty="0"/>
              <a:t>Ex. </a:t>
            </a:r>
            <a:r>
              <a:rPr lang="ko-KR" altLang="en-US" dirty="0"/>
              <a:t>한 </a:t>
            </a:r>
            <a:r>
              <a:rPr lang="en-US" altLang="ko-KR" dirty="0"/>
              <a:t>head</a:t>
            </a:r>
            <a:r>
              <a:rPr lang="ko-KR" altLang="en-US" dirty="0"/>
              <a:t>는 </a:t>
            </a:r>
            <a:r>
              <a:rPr lang="en-US" altLang="ko-KR" dirty="0"/>
              <a:t>syntactic structure</a:t>
            </a:r>
            <a:r>
              <a:rPr lang="ko-KR" altLang="en-US" dirty="0"/>
              <a:t>에 집중</a:t>
            </a:r>
            <a:r>
              <a:rPr lang="en-US" altLang="ko-KR" dirty="0"/>
              <a:t>, </a:t>
            </a:r>
            <a:r>
              <a:rPr lang="ko-KR" altLang="en-US" dirty="0"/>
              <a:t>다른 </a:t>
            </a:r>
            <a:r>
              <a:rPr lang="en-US" altLang="ko-KR" dirty="0"/>
              <a:t>head</a:t>
            </a:r>
            <a:r>
              <a:rPr lang="ko-KR" altLang="en-US" dirty="0"/>
              <a:t>는 </a:t>
            </a:r>
            <a:r>
              <a:rPr lang="en-US" altLang="ko-KR" dirty="0"/>
              <a:t> semantic relationships</a:t>
            </a:r>
            <a:r>
              <a:rPr lang="ko-KR" altLang="en-US" dirty="0"/>
              <a:t>에 집중 </a:t>
            </a:r>
          </a:p>
        </p:txBody>
      </p:sp>
    </p:spTree>
    <p:extLst>
      <p:ext uri="{BB962C8B-B14F-4D97-AF65-F5344CB8AC3E}">
        <p14:creationId xmlns:p14="http://schemas.microsoft.com/office/powerpoint/2010/main" val="2895404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10</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Attention</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Multi-head</a:t>
            </a:r>
            <a:r>
              <a:rPr kumimoji="1" lang="ko-KR" altLang="en-US" sz="2000" b="1" dirty="0"/>
              <a:t> </a:t>
            </a:r>
            <a:r>
              <a:rPr kumimoji="1" lang="en-US" altLang="en-US" sz="2000" b="1" dirty="0"/>
              <a:t>Attention</a:t>
            </a:r>
            <a:endParaRPr kumimoji="1" lang="ko-Kore-KR" altLang="en-US" sz="2000" b="1" dirty="0"/>
          </a:p>
        </p:txBody>
      </p:sp>
      <p:pic>
        <p:nvPicPr>
          <p:cNvPr id="3" name="그림 2">
            <a:extLst>
              <a:ext uri="{FF2B5EF4-FFF2-40B4-BE49-F238E27FC236}">
                <a16:creationId xmlns:a16="http://schemas.microsoft.com/office/drawing/2014/main" id="{06E42386-D5D8-DE60-A9CC-6BEB6F92CD63}"/>
              </a:ext>
            </a:extLst>
          </p:cNvPr>
          <p:cNvPicPr>
            <a:picLocks noChangeAspect="1"/>
          </p:cNvPicPr>
          <p:nvPr/>
        </p:nvPicPr>
        <p:blipFill rotWithShape="1">
          <a:blip r:embed="rId3"/>
          <a:srcRect l="49012" t="37675" r="33808" b="55348"/>
          <a:stretch/>
        </p:blipFill>
        <p:spPr>
          <a:xfrm>
            <a:off x="3480041" y="2611348"/>
            <a:ext cx="5231917" cy="1195108"/>
          </a:xfrm>
          <a:prstGeom prst="rect">
            <a:avLst/>
          </a:prstGeom>
        </p:spPr>
      </p:pic>
      <p:pic>
        <p:nvPicPr>
          <p:cNvPr id="7" name="그림 6">
            <a:extLst>
              <a:ext uri="{FF2B5EF4-FFF2-40B4-BE49-F238E27FC236}">
                <a16:creationId xmlns:a16="http://schemas.microsoft.com/office/drawing/2014/main" id="{652CC1B5-A4E4-0871-64BD-B92EF1EDB6D6}"/>
              </a:ext>
            </a:extLst>
          </p:cNvPr>
          <p:cNvPicPr>
            <a:picLocks noChangeAspect="1"/>
          </p:cNvPicPr>
          <p:nvPr/>
        </p:nvPicPr>
        <p:blipFill rotWithShape="1">
          <a:blip r:embed="rId4"/>
          <a:srcRect l="45698" t="37675" r="30581" b="55038"/>
          <a:stretch/>
        </p:blipFill>
        <p:spPr>
          <a:xfrm>
            <a:off x="2258351" y="3720832"/>
            <a:ext cx="7354612" cy="1270833"/>
          </a:xfrm>
          <a:prstGeom prst="rect">
            <a:avLst/>
          </a:prstGeom>
        </p:spPr>
      </p:pic>
    </p:spTree>
    <p:extLst>
      <p:ext uri="{BB962C8B-B14F-4D97-AF65-F5344CB8AC3E}">
        <p14:creationId xmlns:p14="http://schemas.microsoft.com/office/powerpoint/2010/main" val="218971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11</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Attention</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Multi-head</a:t>
            </a:r>
            <a:r>
              <a:rPr kumimoji="1" lang="ko-KR" altLang="en-US" sz="2000" b="1" dirty="0"/>
              <a:t> </a:t>
            </a:r>
            <a:r>
              <a:rPr kumimoji="1" lang="en-US" altLang="en-US" sz="2000" b="1" dirty="0"/>
              <a:t>Attention</a:t>
            </a:r>
            <a:endParaRPr kumimoji="1" lang="ko-Kore-KR" altLang="en-US" sz="2000" b="1" dirty="0"/>
          </a:p>
        </p:txBody>
      </p:sp>
      <p:pic>
        <p:nvPicPr>
          <p:cNvPr id="6" name="그림 5">
            <a:extLst>
              <a:ext uri="{FF2B5EF4-FFF2-40B4-BE49-F238E27FC236}">
                <a16:creationId xmlns:a16="http://schemas.microsoft.com/office/drawing/2014/main" id="{D3AF9D0D-D604-02B8-1746-86452FDA0EE8}"/>
              </a:ext>
            </a:extLst>
          </p:cNvPr>
          <p:cNvPicPr>
            <a:picLocks noChangeAspect="1"/>
          </p:cNvPicPr>
          <p:nvPr/>
        </p:nvPicPr>
        <p:blipFill rotWithShape="1">
          <a:blip r:embed="rId3"/>
          <a:srcRect l="22848" t="30078" r="29274" b="37829"/>
          <a:stretch/>
        </p:blipFill>
        <p:spPr>
          <a:xfrm>
            <a:off x="1928264" y="2885262"/>
            <a:ext cx="7134448" cy="2690038"/>
          </a:xfrm>
          <a:prstGeom prst="rect">
            <a:avLst/>
          </a:prstGeom>
        </p:spPr>
      </p:pic>
      <p:sp>
        <p:nvSpPr>
          <p:cNvPr id="9" name="내용 개체 틀 12">
            <a:extLst>
              <a:ext uri="{FF2B5EF4-FFF2-40B4-BE49-F238E27FC236}">
                <a16:creationId xmlns:a16="http://schemas.microsoft.com/office/drawing/2014/main" id="{60153277-FE04-6671-37CC-7B4006F559CE}"/>
              </a:ext>
            </a:extLst>
          </p:cNvPr>
          <p:cNvSpPr>
            <a:spLocks noGrp="1"/>
          </p:cNvSpPr>
          <p:nvPr>
            <p:ph idx="1"/>
          </p:nvPr>
        </p:nvSpPr>
        <p:spPr>
          <a:xfrm>
            <a:off x="435572" y="2470926"/>
            <a:ext cx="11248428" cy="1365310"/>
          </a:xfrm>
        </p:spPr>
        <p:txBody>
          <a:bodyPr/>
          <a:lstStyle/>
          <a:p>
            <a:r>
              <a:rPr lang="en-US" altLang="ko-KR" dirty="0"/>
              <a:t>Ex.</a:t>
            </a:r>
            <a:r>
              <a:rPr lang="ko-KR" altLang="en-US" dirty="0"/>
              <a:t> </a:t>
            </a:r>
            <a:r>
              <a:rPr lang="en-US" altLang="ko-KR" dirty="0"/>
              <a:t>I love you </a:t>
            </a:r>
            <a:r>
              <a:rPr lang="ko-KR" altLang="en-US" dirty="0"/>
              <a:t>라는 문장</a:t>
            </a:r>
          </a:p>
        </p:txBody>
      </p:sp>
      <p:sp>
        <p:nvSpPr>
          <p:cNvPr id="10" name="내용 개체 틀 12">
            <a:extLst>
              <a:ext uri="{FF2B5EF4-FFF2-40B4-BE49-F238E27FC236}">
                <a16:creationId xmlns:a16="http://schemas.microsoft.com/office/drawing/2014/main" id="{649A5110-14E4-A7C9-FD6F-A3808C7842B7}"/>
              </a:ext>
            </a:extLst>
          </p:cNvPr>
          <p:cNvSpPr txBox="1">
            <a:spLocks/>
          </p:cNvSpPr>
          <p:nvPr/>
        </p:nvSpPr>
        <p:spPr>
          <a:xfrm>
            <a:off x="4757228" y="5948440"/>
            <a:ext cx="2908847" cy="13653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ko-KR" dirty="0"/>
              <a:t>Query, Key, Value </a:t>
            </a:r>
            <a:r>
              <a:rPr lang="ko-KR" altLang="en-US" dirty="0"/>
              <a:t>형성 </a:t>
            </a:r>
          </a:p>
        </p:txBody>
      </p:sp>
    </p:spTree>
    <p:extLst>
      <p:ext uri="{BB962C8B-B14F-4D97-AF65-F5344CB8AC3E}">
        <p14:creationId xmlns:p14="http://schemas.microsoft.com/office/powerpoint/2010/main" val="1908846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12</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Attention</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Multi-head</a:t>
            </a:r>
            <a:r>
              <a:rPr kumimoji="1" lang="ko-KR" altLang="en-US" sz="2000" b="1" dirty="0"/>
              <a:t> </a:t>
            </a:r>
            <a:r>
              <a:rPr kumimoji="1" lang="en-US" altLang="en-US" sz="2000" b="1" dirty="0"/>
              <a:t>Attention</a:t>
            </a:r>
            <a:endParaRPr kumimoji="1" lang="ko-Kore-KR" altLang="en-US" sz="2000" b="1" dirty="0"/>
          </a:p>
        </p:txBody>
      </p:sp>
      <p:pic>
        <p:nvPicPr>
          <p:cNvPr id="6" name="그림 5">
            <a:extLst>
              <a:ext uri="{FF2B5EF4-FFF2-40B4-BE49-F238E27FC236}">
                <a16:creationId xmlns:a16="http://schemas.microsoft.com/office/drawing/2014/main" id="{91A7A935-8D6B-61D5-F419-2D94F574E132}"/>
              </a:ext>
            </a:extLst>
          </p:cNvPr>
          <p:cNvPicPr>
            <a:picLocks noChangeAspect="1"/>
          </p:cNvPicPr>
          <p:nvPr/>
        </p:nvPicPr>
        <p:blipFill rotWithShape="1">
          <a:blip r:embed="rId3"/>
          <a:srcRect l="17965" t="30078" r="21424" b="25426"/>
          <a:stretch/>
        </p:blipFill>
        <p:spPr>
          <a:xfrm>
            <a:off x="2143254" y="2057868"/>
            <a:ext cx="8009248" cy="3307416"/>
          </a:xfrm>
          <a:prstGeom prst="rect">
            <a:avLst/>
          </a:prstGeom>
        </p:spPr>
      </p:pic>
      <p:sp>
        <p:nvSpPr>
          <p:cNvPr id="9" name="내용 개체 틀 12">
            <a:extLst>
              <a:ext uri="{FF2B5EF4-FFF2-40B4-BE49-F238E27FC236}">
                <a16:creationId xmlns:a16="http://schemas.microsoft.com/office/drawing/2014/main" id="{1D26FFEC-38CC-5345-FCB8-27B3EC06CD7E}"/>
              </a:ext>
            </a:extLst>
          </p:cNvPr>
          <p:cNvSpPr>
            <a:spLocks noGrp="1"/>
          </p:cNvSpPr>
          <p:nvPr>
            <p:ph idx="1"/>
          </p:nvPr>
        </p:nvSpPr>
        <p:spPr>
          <a:xfrm>
            <a:off x="1464054" y="5690873"/>
            <a:ext cx="9689499" cy="1365310"/>
          </a:xfrm>
        </p:spPr>
        <p:txBody>
          <a:bodyPr>
            <a:normAutofit/>
          </a:bodyPr>
          <a:lstStyle/>
          <a:p>
            <a:r>
              <a:rPr lang="en-US" altLang="ko-KR" dirty="0"/>
              <a:t>‘I’</a:t>
            </a:r>
            <a:r>
              <a:rPr lang="ko-KR" altLang="en-US" dirty="0"/>
              <a:t>를 </a:t>
            </a:r>
            <a:r>
              <a:rPr lang="en-US" altLang="ko-KR" dirty="0"/>
              <a:t>‘I’, ‘love’, ‘you’ </a:t>
            </a:r>
            <a:r>
              <a:rPr lang="ko-KR" altLang="en-US" dirty="0"/>
              <a:t>에 대해서 연산 수행</a:t>
            </a:r>
            <a:endParaRPr lang="en-US" altLang="ko-KR" dirty="0"/>
          </a:p>
          <a:p>
            <a:r>
              <a:rPr lang="en-US" altLang="ko-KR" dirty="0"/>
              <a:t>√DK </a:t>
            </a:r>
            <a:r>
              <a:rPr lang="ko-KR" altLang="en-US" dirty="0"/>
              <a:t>나누는 이유</a:t>
            </a:r>
            <a:r>
              <a:rPr lang="en-US" altLang="ko-KR" dirty="0"/>
              <a:t>: dot product </a:t>
            </a:r>
            <a:r>
              <a:rPr lang="ko-KR" altLang="en-US" dirty="0"/>
              <a:t>값이 커지면 </a:t>
            </a:r>
            <a:r>
              <a:rPr lang="en-US" altLang="ko-KR" dirty="0"/>
              <a:t>soft max</a:t>
            </a:r>
            <a:r>
              <a:rPr lang="ko-KR" altLang="en-US" dirty="0"/>
              <a:t>에서 정보 손실이 발생하므로 이를 상쇄하기 위해서</a:t>
            </a:r>
            <a:endParaRPr lang="en-US" altLang="ko-KR" dirty="0"/>
          </a:p>
        </p:txBody>
      </p:sp>
    </p:spTree>
    <p:extLst>
      <p:ext uri="{BB962C8B-B14F-4D97-AF65-F5344CB8AC3E}">
        <p14:creationId xmlns:p14="http://schemas.microsoft.com/office/powerpoint/2010/main" val="526708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13</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Attention</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Multi-head</a:t>
            </a:r>
            <a:r>
              <a:rPr kumimoji="1" lang="ko-KR" altLang="en-US" sz="2000" b="1" dirty="0"/>
              <a:t> </a:t>
            </a:r>
            <a:r>
              <a:rPr kumimoji="1" lang="en-US" altLang="en-US" sz="2000" b="1" dirty="0"/>
              <a:t>Attention</a:t>
            </a:r>
            <a:endParaRPr kumimoji="1" lang="ko-Kore-KR" altLang="en-US" sz="2000" b="1" dirty="0"/>
          </a:p>
        </p:txBody>
      </p:sp>
      <p:pic>
        <p:nvPicPr>
          <p:cNvPr id="10" name="내용 개체 틀 9">
            <a:extLst>
              <a:ext uri="{FF2B5EF4-FFF2-40B4-BE49-F238E27FC236}">
                <a16:creationId xmlns:a16="http://schemas.microsoft.com/office/drawing/2014/main" id="{666EE45A-3B8C-0368-4E5C-EF0900CF061B}"/>
              </a:ext>
            </a:extLst>
          </p:cNvPr>
          <p:cNvPicPr>
            <a:picLocks noGrp="1" noChangeAspect="1"/>
          </p:cNvPicPr>
          <p:nvPr>
            <p:ph idx="1"/>
          </p:nvPr>
        </p:nvPicPr>
        <p:blipFill rotWithShape="1">
          <a:blip r:embed="rId3"/>
          <a:srcRect l="18401" t="30744" r="21672" b="20540"/>
          <a:stretch/>
        </p:blipFill>
        <p:spPr>
          <a:xfrm>
            <a:off x="1828455" y="2200272"/>
            <a:ext cx="8535090" cy="3902816"/>
          </a:xfrm>
        </p:spPr>
      </p:pic>
      <p:sp>
        <p:nvSpPr>
          <p:cNvPr id="11" name="내용 개체 틀 12">
            <a:extLst>
              <a:ext uri="{FF2B5EF4-FFF2-40B4-BE49-F238E27FC236}">
                <a16:creationId xmlns:a16="http://schemas.microsoft.com/office/drawing/2014/main" id="{1FDEFEF4-E526-3102-0253-8DD03FAE0E1C}"/>
              </a:ext>
            </a:extLst>
          </p:cNvPr>
          <p:cNvSpPr txBox="1">
            <a:spLocks/>
          </p:cNvSpPr>
          <p:nvPr/>
        </p:nvSpPr>
        <p:spPr>
          <a:xfrm>
            <a:off x="2091375" y="6278176"/>
            <a:ext cx="8113005" cy="42939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ko-KR" altLang="en-US" dirty="0"/>
              <a:t>이러한 </a:t>
            </a:r>
            <a:r>
              <a:rPr lang="en-US" altLang="ko-KR" dirty="0"/>
              <a:t>dot-product attention</a:t>
            </a:r>
            <a:r>
              <a:rPr lang="ko-KR" altLang="en-US" dirty="0"/>
              <a:t>은 행렬을 이용해서 빠르게 연산 가능 </a:t>
            </a:r>
          </a:p>
        </p:txBody>
      </p:sp>
    </p:spTree>
    <p:extLst>
      <p:ext uri="{BB962C8B-B14F-4D97-AF65-F5344CB8AC3E}">
        <p14:creationId xmlns:p14="http://schemas.microsoft.com/office/powerpoint/2010/main" val="3919724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14</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Transformer</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Positional</a:t>
            </a:r>
            <a:r>
              <a:rPr kumimoji="1" lang="ko-KR" altLang="en-US" sz="2000" b="1" dirty="0"/>
              <a:t> </a:t>
            </a:r>
            <a:r>
              <a:rPr kumimoji="1" lang="en-US" altLang="ko-KR" sz="2000" b="1" dirty="0"/>
              <a:t>Encoding</a:t>
            </a:r>
            <a:endParaRPr kumimoji="1" lang="ko-Kore-KR" altLang="en-US" sz="2000" b="1" dirty="0"/>
          </a:p>
        </p:txBody>
      </p:sp>
      <p:sp>
        <p:nvSpPr>
          <p:cNvPr id="3" name="내용 개체 틀 2">
            <a:extLst>
              <a:ext uri="{FF2B5EF4-FFF2-40B4-BE49-F238E27FC236}">
                <a16:creationId xmlns:a16="http://schemas.microsoft.com/office/drawing/2014/main" id="{435E5512-74B9-4B30-187C-0EF91F80F3B5}"/>
              </a:ext>
            </a:extLst>
          </p:cNvPr>
          <p:cNvSpPr>
            <a:spLocks noGrp="1"/>
          </p:cNvSpPr>
          <p:nvPr>
            <p:ph idx="1"/>
          </p:nvPr>
        </p:nvSpPr>
        <p:spPr>
          <a:xfrm>
            <a:off x="471786" y="2409959"/>
            <a:ext cx="11248428" cy="4351338"/>
          </a:xfrm>
        </p:spPr>
        <p:txBody>
          <a:bodyPr/>
          <a:lstStyle/>
          <a:p>
            <a:pPr>
              <a:lnSpc>
                <a:spcPct val="100000"/>
              </a:lnSpc>
            </a:pPr>
            <a:r>
              <a:rPr lang="en-US" altLang="ko-KR" dirty="0"/>
              <a:t>RNN </a:t>
            </a:r>
            <a:r>
              <a:rPr lang="ko-KR" altLang="en-US" dirty="0"/>
              <a:t>없이 </a:t>
            </a:r>
            <a:r>
              <a:rPr lang="en-US" altLang="ko-KR" dirty="0"/>
              <a:t>Attention</a:t>
            </a:r>
            <a:r>
              <a:rPr lang="ko-KR" altLang="en-US" dirty="0"/>
              <a:t>만 하면 문장 내 각 단어에 대한 위치 정보가 없음 </a:t>
            </a:r>
            <a:r>
              <a:rPr lang="en-US" altLang="ko-KR" dirty="0"/>
              <a:t>(sequence X) </a:t>
            </a:r>
          </a:p>
          <a:p>
            <a:pPr>
              <a:lnSpc>
                <a:spcPct val="100000"/>
              </a:lnSpc>
            </a:pPr>
            <a:r>
              <a:rPr lang="ko-KR" altLang="en-US" dirty="0"/>
              <a:t>따라서</a:t>
            </a:r>
            <a:r>
              <a:rPr lang="en-US" altLang="ko-KR" dirty="0"/>
              <a:t> positional encoding</a:t>
            </a:r>
            <a:r>
              <a:rPr lang="ko-KR" altLang="en-US" dirty="0"/>
              <a:t>을 통해 </a:t>
            </a:r>
            <a:r>
              <a:rPr lang="en-US" altLang="ko-KR" dirty="0"/>
              <a:t>sequence </a:t>
            </a:r>
            <a:r>
              <a:rPr lang="ko-KR" altLang="en-US" dirty="0"/>
              <a:t>정보 반영</a:t>
            </a:r>
            <a:endParaRPr lang="en-US" altLang="ko-KR" dirty="0"/>
          </a:p>
          <a:p>
            <a:pPr>
              <a:lnSpc>
                <a:spcPct val="100000"/>
              </a:lnSpc>
            </a:pPr>
            <a:r>
              <a:rPr lang="en-US" altLang="ko-KR" dirty="0"/>
              <a:t>Positional embedding</a:t>
            </a:r>
            <a:r>
              <a:rPr lang="ko-KR" altLang="en-US" dirty="0"/>
              <a:t>을 사용해도 큰 차이 없음</a:t>
            </a:r>
          </a:p>
        </p:txBody>
      </p:sp>
      <p:pic>
        <p:nvPicPr>
          <p:cNvPr id="7" name="그림 6">
            <a:extLst>
              <a:ext uri="{FF2B5EF4-FFF2-40B4-BE49-F238E27FC236}">
                <a16:creationId xmlns:a16="http://schemas.microsoft.com/office/drawing/2014/main" id="{CE1192F3-9DD1-D7CF-725C-211505A85747}"/>
              </a:ext>
            </a:extLst>
          </p:cNvPr>
          <p:cNvPicPr>
            <a:picLocks noChangeAspect="1"/>
          </p:cNvPicPr>
          <p:nvPr/>
        </p:nvPicPr>
        <p:blipFill rotWithShape="1">
          <a:blip r:embed="rId3"/>
          <a:srcRect l="47704" t="51163" r="34418" b="41860"/>
          <a:stretch/>
        </p:blipFill>
        <p:spPr>
          <a:xfrm>
            <a:off x="3314985" y="4056320"/>
            <a:ext cx="5207010" cy="1143001"/>
          </a:xfrm>
          <a:prstGeom prst="rect">
            <a:avLst/>
          </a:prstGeom>
        </p:spPr>
      </p:pic>
    </p:spTree>
    <p:extLst>
      <p:ext uri="{BB962C8B-B14F-4D97-AF65-F5344CB8AC3E}">
        <p14:creationId xmlns:p14="http://schemas.microsoft.com/office/powerpoint/2010/main" val="3700601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15</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Result</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2541544"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Training</a:t>
            </a:r>
            <a:endParaRPr kumimoji="1" lang="ko-Kore-KR" altLang="en-US" sz="2000" b="1" dirty="0"/>
          </a:p>
        </p:txBody>
      </p:sp>
      <p:pic>
        <p:nvPicPr>
          <p:cNvPr id="7" name="그림 6">
            <a:extLst>
              <a:ext uri="{FF2B5EF4-FFF2-40B4-BE49-F238E27FC236}">
                <a16:creationId xmlns:a16="http://schemas.microsoft.com/office/drawing/2014/main" id="{21455E0E-2128-28C0-F575-6AB0ABE92B91}"/>
              </a:ext>
            </a:extLst>
          </p:cNvPr>
          <p:cNvPicPr>
            <a:picLocks noChangeAspect="1"/>
          </p:cNvPicPr>
          <p:nvPr/>
        </p:nvPicPr>
        <p:blipFill rotWithShape="1">
          <a:blip r:embed="rId3"/>
          <a:srcRect l="41686" t="28040" r="25523" b="47752"/>
          <a:stretch/>
        </p:blipFill>
        <p:spPr>
          <a:xfrm>
            <a:off x="2179503" y="2334343"/>
            <a:ext cx="8102183" cy="3364707"/>
          </a:xfrm>
          <a:prstGeom prst="rect">
            <a:avLst/>
          </a:prstGeom>
        </p:spPr>
      </p:pic>
    </p:spTree>
    <p:extLst>
      <p:ext uri="{BB962C8B-B14F-4D97-AF65-F5344CB8AC3E}">
        <p14:creationId xmlns:p14="http://schemas.microsoft.com/office/powerpoint/2010/main" val="66990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16</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Result</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2541544"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Variation</a:t>
            </a:r>
            <a:endParaRPr kumimoji="1" lang="ko-Kore-KR" altLang="en-US" sz="2000" b="1" dirty="0"/>
          </a:p>
        </p:txBody>
      </p:sp>
      <p:pic>
        <p:nvPicPr>
          <p:cNvPr id="3" name="그림 2">
            <a:extLst>
              <a:ext uri="{FF2B5EF4-FFF2-40B4-BE49-F238E27FC236}">
                <a16:creationId xmlns:a16="http://schemas.microsoft.com/office/drawing/2014/main" id="{14A0A9BC-9D01-67C4-39D0-E3E2748ED43D}"/>
              </a:ext>
            </a:extLst>
          </p:cNvPr>
          <p:cNvPicPr>
            <a:picLocks noChangeAspect="1"/>
          </p:cNvPicPr>
          <p:nvPr/>
        </p:nvPicPr>
        <p:blipFill rotWithShape="1">
          <a:blip r:embed="rId3"/>
          <a:srcRect l="38372" t="36744" r="22820" b="22791"/>
          <a:stretch/>
        </p:blipFill>
        <p:spPr>
          <a:xfrm>
            <a:off x="2977116" y="1850064"/>
            <a:ext cx="7106295" cy="4167963"/>
          </a:xfrm>
          <a:prstGeom prst="rect">
            <a:avLst/>
          </a:prstGeom>
        </p:spPr>
      </p:pic>
    </p:spTree>
    <p:extLst>
      <p:ext uri="{BB962C8B-B14F-4D97-AF65-F5344CB8AC3E}">
        <p14:creationId xmlns:p14="http://schemas.microsoft.com/office/powerpoint/2010/main" val="3728302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17</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Why Self Attention</a:t>
            </a:r>
            <a:endParaRPr lang="ko-Kore-KR" altLang="en-US" sz="3600" b="1" dirty="0">
              <a:latin typeface="Calibri" panose="020F0502020204030204" pitchFamily="34" charset="0"/>
              <a:cs typeface="Calibri" panose="020F0502020204030204" pitchFamily="34" charset="0"/>
            </a:endParaRPr>
          </a:p>
        </p:txBody>
      </p:sp>
      <p:sp>
        <p:nvSpPr>
          <p:cNvPr id="6" name="내용 개체 틀 12">
            <a:extLst>
              <a:ext uri="{FF2B5EF4-FFF2-40B4-BE49-F238E27FC236}">
                <a16:creationId xmlns:a16="http://schemas.microsoft.com/office/drawing/2014/main" id="{141DA898-D0D2-E75B-570F-8225945DD292}"/>
              </a:ext>
            </a:extLst>
          </p:cNvPr>
          <p:cNvSpPr>
            <a:spLocks noGrp="1"/>
          </p:cNvSpPr>
          <p:nvPr>
            <p:ph idx="1"/>
          </p:nvPr>
        </p:nvSpPr>
        <p:spPr>
          <a:xfrm>
            <a:off x="434975" y="1734106"/>
            <a:ext cx="11249025" cy="4351338"/>
          </a:xfrm>
        </p:spPr>
        <p:txBody>
          <a:bodyPr>
            <a:normAutofit/>
          </a:bodyPr>
          <a:lstStyle/>
          <a:p>
            <a:pPr>
              <a:lnSpc>
                <a:spcPct val="150000"/>
              </a:lnSpc>
            </a:pPr>
            <a:r>
              <a:rPr lang="en-US" altLang="ko-KR" dirty="0"/>
              <a:t>Layer </a:t>
            </a:r>
            <a:r>
              <a:rPr lang="ko-KR" altLang="en-US" dirty="0"/>
              <a:t>당 </a:t>
            </a:r>
            <a:r>
              <a:rPr lang="ko-KR" altLang="en-US" dirty="0" err="1"/>
              <a:t>연산량</a:t>
            </a:r>
            <a:r>
              <a:rPr lang="ko-KR" altLang="en-US" dirty="0"/>
              <a:t> 감소 </a:t>
            </a:r>
            <a:endParaRPr lang="en-US" altLang="ko-KR" dirty="0"/>
          </a:p>
          <a:p>
            <a:pPr>
              <a:lnSpc>
                <a:spcPct val="150000"/>
              </a:lnSpc>
            </a:pPr>
            <a:r>
              <a:rPr lang="ko-KR" altLang="en-US" dirty="0"/>
              <a:t>병렬 연산 시 </a:t>
            </a:r>
            <a:r>
              <a:rPr lang="ko-KR" altLang="en-US" dirty="0" err="1"/>
              <a:t>연산량</a:t>
            </a:r>
            <a:r>
              <a:rPr lang="ko-KR" altLang="en-US" dirty="0"/>
              <a:t> 감소</a:t>
            </a:r>
            <a:endParaRPr lang="en-US" altLang="ko-KR" dirty="0"/>
          </a:p>
          <a:p>
            <a:pPr>
              <a:lnSpc>
                <a:spcPct val="150000"/>
              </a:lnSpc>
            </a:pPr>
            <a:r>
              <a:rPr lang="ko-KR" altLang="en-US" dirty="0"/>
              <a:t>멀리 떨어져 있는 단어들도 </a:t>
            </a:r>
            <a:r>
              <a:rPr lang="ko-KR" altLang="en-US" dirty="0" err="1"/>
              <a:t>연결지어</a:t>
            </a:r>
            <a:r>
              <a:rPr lang="ko-KR" altLang="en-US" dirty="0"/>
              <a:t> 학습하기 용이</a:t>
            </a:r>
            <a:endParaRPr lang="en-US" altLang="ko-KR" dirty="0"/>
          </a:p>
        </p:txBody>
      </p:sp>
    </p:spTree>
    <p:extLst>
      <p:ext uri="{BB962C8B-B14F-4D97-AF65-F5344CB8AC3E}">
        <p14:creationId xmlns:p14="http://schemas.microsoft.com/office/powerpoint/2010/main" val="2156544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18</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Reference</a:t>
            </a:r>
            <a:endParaRPr lang="ko-Kore-KR" altLang="en-US" sz="3600" b="1" dirty="0">
              <a:latin typeface="Calibri" panose="020F0502020204030204" pitchFamily="34" charset="0"/>
              <a:cs typeface="Calibri" panose="020F0502020204030204" pitchFamily="34" charset="0"/>
            </a:endParaRPr>
          </a:p>
        </p:txBody>
      </p:sp>
      <p:sp>
        <p:nvSpPr>
          <p:cNvPr id="6" name="내용 개체 틀 12">
            <a:extLst>
              <a:ext uri="{FF2B5EF4-FFF2-40B4-BE49-F238E27FC236}">
                <a16:creationId xmlns:a16="http://schemas.microsoft.com/office/drawing/2014/main" id="{141DA898-D0D2-E75B-570F-8225945DD292}"/>
              </a:ext>
            </a:extLst>
          </p:cNvPr>
          <p:cNvSpPr>
            <a:spLocks noGrp="1"/>
          </p:cNvSpPr>
          <p:nvPr>
            <p:ph idx="1"/>
          </p:nvPr>
        </p:nvSpPr>
        <p:spPr>
          <a:xfrm>
            <a:off x="434975" y="1734106"/>
            <a:ext cx="11249025" cy="4351338"/>
          </a:xfrm>
        </p:spPr>
        <p:txBody>
          <a:bodyPr>
            <a:normAutofit/>
          </a:bodyPr>
          <a:lstStyle/>
          <a:p>
            <a:pPr>
              <a:lnSpc>
                <a:spcPct val="150000"/>
              </a:lnSpc>
            </a:pPr>
            <a:r>
              <a:rPr lang="en-US" altLang="ko-KR" dirty="0">
                <a:hlinkClick r:id="rId3"/>
              </a:rPr>
              <a:t>https://arxiv.org/pdf/1706.03762.pdf</a:t>
            </a:r>
          </a:p>
          <a:p>
            <a:pPr>
              <a:lnSpc>
                <a:spcPct val="150000"/>
              </a:lnSpc>
            </a:pPr>
            <a:r>
              <a:rPr lang="en-US" altLang="ko-KR" dirty="0">
                <a:hlinkClick r:id="rId3"/>
              </a:rPr>
              <a:t>https://wikidocs.net/22886</a:t>
            </a:r>
            <a:endParaRPr lang="en-US" altLang="ko-KR" dirty="0"/>
          </a:p>
          <a:p>
            <a:pPr>
              <a:lnSpc>
                <a:spcPct val="150000"/>
              </a:lnSpc>
            </a:pPr>
            <a:r>
              <a:rPr lang="en-US" altLang="ko-KR" dirty="0">
                <a:hlinkClick r:id="rId4"/>
              </a:rPr>
              <a:t>https://www.youtube.com/watch?v=AA621UofTUA</a:t>
            </a:r>
            <a:endParaRPr lang="en-US" altLang="ko-KR" dirty="0"/>
          </a:p>
          <a:p>
            <a:pPr>
              <a:lnSpc>
                <a:spcPct val="150000"/>
              </a:lnSpc>
            </a:pPr>
            <a:r>
              <a:rPr lang="en-US" altLang="ko-KR" dirty="0">
                <a:hlinkClick r:id="rId5"/>
              </a:rPr>
              <a:t>https://github.com/ndb796/Deep-Learning-Paper-Review-and-Practice/blob/master/lecture_notes/Transformer.pdf</a:t>
            </a:r>
            <a:endParaRPr lang="en-US" altLang="ko-KR" dirty="0"/>
          </a:p>
          <a:p>
            <a:pPr marL="0" indent="0">
              <a:lnSpc>
                <a:spcPct val="150000"/>
              </a:lnSpc>
              <a:buNone/>
            </a:pPr>
            <a:endParaRPr lang="en-US" altLang="ko-KR" dirty="0"/>
          </a:p>
        </p:txBody>
      </p:sp>
    </p:spTree>
    <p:extLst>
      <p:ext uri="{BB962C8B-B14F-4D97-AF65-F5344CB8AC3E}">
        <p14:creationId xmlns:p14="http://schemas.microsoft.com/office/powerpoint/2010/main" val="3293496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1</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a:latin typeface="Calibri" panose="020F0502020204030204" pitchFamily="34" charset="0"/>
                <a:cs typeface="Calibri" panose="020F0502020204030204" pitchFamily="34" charset="0"/>
              </a:rPr>
              <a:t>Chat GPT</a:t>
            </a:r>
            <a:endParaRPr lang="ko-Kore-KR" altLang="en-US" sz="3600" b="1" dirty="0">
              <a:latin typeface="Calibri" panose="020F0502020204030204" pitchFamily="34" charset="0"/>
              <a:cs typeface="Calibri" panose="020F0502020204030204" pitchFamily="34" charset="0"/>
            </a:endParaRPr>
          </a:p>
        </p:txBody>
      </p:sp>
      <p:pic>
        <p:nvPicPr>
          <p:cNvPr id="7" name="내용 개체 틀 6">
            <a:extLst>
              <a:ext uri="{FF2B5EF4-FFF2-40B4-BE49-F238E27FC236}">
                <a16:creationId xmlns:a16="http://schemas.microsoft.com/office/drawing/2014/main" id="{AACD6D12-FB7E-4AC7-DF4E-A22A565A8D5B}"/>
              </a:ext>
            </a:extLst>
          </p:cNvPr>
          <p:cNvPicPr>
            <a:picLocks noGrp="1" noChangeAspect="1"/>
          </p:cNvPicPr>
          <p:nvPr>
            <p:ph idx="1"/>
          </p:nvPr>
        </p:nvPicPr>
        <p:blipFill rotWithShape="1">
          <a:blip r:embed="rId3"/>
          <a:srcRect l="35250" t="18016" r="26277" b="20813"/>
          <a:stretch/>
        </p:blipFill>
        <p:spPr>
          <a:xfrm>
            <a:off x="1140736" y="1316580"/>
            <a:ext cx="5935051" cy="5308006"/>
          </a:xfrm>
        </p:spPr>
      </p:pic>
      <p:sp>
        <p:nvSpPr>
          <p:cNvPr id="9" name="내용 개체 틀 2">
            <a:extLst>
              <a:ext uri="{FF2B5EF4-FFF2-40B4-BE49-F238E27FC236}">
                <a16:creationId xmlns:a16="http://schemas.microsoft.com/office/drawing/2014/main" id="{C5D3C3FA-9362-CCC6-0700-05B8AE1BB526}"/>
              </a:ext>
            </a:extLst>
          </p:cNvPr>
          <p:cNvSpPr txBox="1">
            <a:spLocks/>
          </p:cNvSpPr>
          <p:nvPr/>
        </p:nvSpPr>
        <p:spPr>
          <a:xfrm>
            <a:off x="7379580" y="1635495"/>
            <a:ext cx="4489513"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7500" indent="-317500">
              <a:lnSpc>
                <a:spcPct val="150000"/>
              </a:lnSpc>
            </a:pPr>
            <a:r>
              <a:rPr kumimoji="1" lang="en-US" altLang="ko-Kore-KR" sz="2000" dirty="0"/>
              <a:t>Transformer: </a:t>
            </a:r>
            <a:r>
              <a:rPr kumimoji="1" lang="ko-KR" altLang="en-US" sz="2000" dirty="0"/>
              <a:t>자연어처리</a:t>
            </a:r>
            <a:r>
              <a:rPr kumimoji="1" lang="en-US" altLang="ko-KR" sz="2000" dirty="0"/>
              <a:t>, </a:t>
            </a:r>
            <a:r>
              <a:rPr kumimoji="1" lang="ko-KR" altLang="en-US" sz="2000" dirty="0"/>
              <a:t>특히 기계번역</a:t>
            </a:r>
            <a:endParaRPr kumimoji="1" lang="en-US" altLang="ko-Kore-KR" sz="2000" dirty="0"/>
          </a:p>
          <a:p>
            <a:pPr marL="317500" indent="-317500">
              <a:lnSpc>
                <a:spcPct val="150000"/>
              </a:lnSpc>
            </a:pPr>
            <a:r>
              <a:rPr kumimoji="1" lang="en-US" altLang="ko-Kore-KR" sz="2000" dirty="0"/>
              <a:t>RNN &amp; CNN </a:t>
            </a:r>
            <a:r>
              <a:rPr kumimoji="1" lang="ko-KR" altLang="en-US" sz="2000" dirty="0"/>
              <a:t>을 전혀 사용하지 않고 </a:t>
            </a:r>
            <a:r>
              <a:rPr kumimoji="1" lang="en-US" altLang="ko-KR" sz="2000" dirty="0"/>
              <a:t>self-attention mechanism</a:t>
            </a:r>
            <a:r>
              <a:rPr kumimoji="1" lang="ko-KR" altLang="en-US" sz="2000" dirty="0"/>
              <a:t>만 사용 </a:t>
            </a:r>
            <a:endParaRPr kumimoji="1" lang="en-US" altLang="ko-KR" sz="2000" dirty="0"/>
          </a:p>
          <a:p>
            <a:pPr marL="317500" indent="-317500">
              <a:lnSpc>
                <a:spcPct val="150000"/>
              </a:lnSpc>
            </a:pPr>
            <a:r>
              <a:rPr kumimoji="1" lang="en-US" altLang="ko-Kore-KR" sz="2000" dirty="0"/>
              <a:t>Multi-head</a:t>
            </a:r>
            <a:r>
              <a:rPr kumimoji="1" lang="ko-KR" altLang="en-US" sz="2000" dirty="0"/>
              <a:t> </a:t>
            </a:r>
            <a:r>
              <a:rPr kumimoji="1" lang="en-US" altLang="ko-KR" sz="2000" dirty="0"/>
              <a:t>attention</a:t>
            </a:r>
            <a:r>
              <a:rPr kumimoji="1" lang="ko-KR" altLang="en-US" sz="2000" dirty="0"/>
              <a:t>을 통해 문장 내의 </a:t>
            </a:r>
            <a:r>
              <a:rPr kumimoji="1" lang="en-US" altLang="ko-KR" sz="2000" dirty="0"/>
              <a:t>sequence</a:t>
            </a:r>
            <a:r>
              <a:rPr kumimoji="1" lang="ko-KR" altLang="en-US" sz="2000" dirty="0"/>
              <a:t>에 대한 정보를 병렬처리 가능</a:t>
            </a:r>
            <a:r>
              <a:rPr kumimoji="1" lang="en-US" altLang="ko-KR" sz="2000" dirty="0"/>
              <a:t>– parallelization</a:t>
            </a:r>
            <a:endParaRPr kumimoji="1" lang="en-US" altLang="ko-Kore-KR" sz="2000" dirty="0"/>
          </a:p>
        </p:txBody>
      </p:sp>
    </p:spTree>
    <p:extLst>
      <p:ext uri="{BB962C8B-B14F-4D97-AF65-F5344CB8AC3E}">
        <p14:creationId xmlns:p14="http://schemas.microsoft.com/office/powerpoint/2010/main" val="109673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F33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3A7D5-4027-9248-948A-3ACA431DAD1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Lst>
          </a:blip>
          <a:srcRect l="29629" t="36852" r="26852" b="33334"/>
          <a:stretch/>
        </p:blipFill>
        <p:spPr>
          <a:xfrm>
            <a:off x="4938151" y="2788650"/>
            <a:ext cx="2315698" cy="1586500"/>
          </a:xfrm>
          <a:prstGeom prst="rect">
            <a:avLst/>
          </a:prstGeom>
        </p:spPr>
      </p:pic>
      <p:sp>
        <p:nvSpPr>
          <p:cNvPr id="6" name="직사각형 5">
            <a:extLst>
              <a:ext uri="{FF2B5EF4-FFF2-40B4-BE49-F238E27FC236}">
                <a16:creationId xmlns:a16="http://schemas.microsoft.com/office/drawing/2014/main" id="{20F64F56-81F6-5D43-A3F1-FF8541547795}"/>
              </a:ext>
            </a:extLst>
          </p:cNvPr>
          <p:cNvSpPr/>
          <p:nvPr/>
        </p:nvSpPr>
        <p:spPr>
          <a:xfrm>
            <a:off x="42864" y="5114928"/>
            <a:ext cx="2128837" cy="1685925"/>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427691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D37DC17-D6DE-CC44-A672-B93F588DFFF9}"/>
              </a:ext>
            </a:extLst>
          </p:cNvPr>
          <p:cNvSpPr>
            <a:spLocks noGrp="1"/>
          </p:cNvSpPr>
          <p:nvPr>
            <p:ph idx="1"/>
          </p:nvPr>
        </p:nvSpPr>
        <p:spPr>
          <a:xfrm>
            <a:off x="435572" y="1253331"/>
            <a:ext cx="10397528" cy="4351338"/>
          </a:xfrm>
        </p:spPr>
        <p:txBody>
          <a:bodyPr>
            <a:normAutofit/>
          </a:bodyPr>
          <a:lstStyle/>
          <a:p>
            <a:pPr marL="317500" indent="-317500">
              <a:lnSpc>
                <a:spcPct val="150000"/>
              </a:lnSpc>
            </a:pPr>
            <a:r>
              <a:rPr kumimoji="1" lang="en-US" altLang="ko-Kore-KR" sz="2400" dirty="0"/>
              <a:t>Limits on previous works</a:t>
            </a:r>
          </a:p>
          <a:p>
            <a:pPr marL="317500" indent="-317500">
              <a:lnSpc>
                <a:spcPct val="150000"/>
              </a:lnSpc>
            </a:pPr>
            <a:r>
              <a:rPr kumimoji="1" lang="en-US" altLang="ko-Kore-KR" sz="2400" dirty="0"/>
              <a:t>Attention – Self Attention &amp; Multi-head Attention</a:t>
            </a:r>
          </a:p>
          <a:p>
            <a:pPr marL="317500" indent="-317500">
              <a:lnSpc>
                <a:spcPct val="150000"/>
              </a:lnSpc>
            </a:pPr>
            <a:r>
              <a:rPr kumimoji="1" lang="en-US" altLang="ko-Kore-KR" sz="2400" dirty="0"/>
              <a:t>Architecture of Transformer</a:t>
            </a:r>
          </a:p>
          <a:p>
            <a:pPr marL="317500" indent="-317500">
              <a:lnSpc>
                <a:spcPct val="150000"/>
              </a:lnSpc>
            </a:pPr>
            <a:r>
              <a:rPr kumimoji="1" lang="en-US" altLang="ko-Kore-KR" sz="2400" dirty="0"/>
              <a:t>Results</a:t>
            </a:r>
          </a:p>
          <a:p>
            <a:pPr marL="317500" indent="-317500">
              <a:lnSpc>
                <a:spcPct val="150000"/>
              </a:lnSpc>
            </a:pPr>
            <a:r>
              <a:rPr kumimoji="1" lang="en-US" altLang="ko-Kore-KR" sz="2400" dirty="0"/>
              <a:t>Summary – Why Self Attention ?</a:t>
            </a:r>
          </a:p>
        </p:txBody>
      </p:sp>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2</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ko-Kore-KR" sz="3600" b="1" dirty="0">
                <a:latin typeface="Calibri" panose="020F0502020204030204" pitchFamily="34" charset="0"/>
                <a:cs typeface="Calibri" panose="020F0502020204030204" pitchFamily="34" charset="0"/>
              </a:rPr>
              <a:t>Contents</a:t>
            </a:r>
            <a:endParaRPr lang="ko-Kore-KR" altLang="en-US" sz="3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2547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3</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Limits of previous works</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4489513"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Recurrent Neural Network (RNN) </a:t>
            </a:r>
            <a:endParaRPr kumimoji="1" lang="ko-Kore-KR" altLang="en-US" sz="2000" b="1" dirty="0"/>
          </a:p>
        </p:txBody>
      </p:sp>
      <p:sp>
        <p:nvSpPr>
          <p:cNvPr id="11" name="내용 개체 틀 2">
            <a:extLst>
              <a:ext uri="{FF2B5EF4-FFF2-40B4-BE49-F238E27FC236}">
                <a16:creationId xmlns:a16="http://schemas.microsoft.com/office/drawing/2014/main" id="{813B4EC7-989B-E6D2-2B33-BEABC0CA18C0}"/>
              </a:ext>
            </a:extLst>
          </p:cNvPr>
          <p:cNvSpPr txBox="1">
            <a:spLocks/>
          </p:cNvSpPr>
          <p:nvPr/>
        </p:nvSpPr>
        <p:spPr>
          <a:xfrm>
            <a:off x="7379580" y="1635495"/>
            <a:ext cx="4489513"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7500" indent="-317500">
              <a:lnSpc>
                <a:spcPct val="150000"/>
              </a:lnSpc>
            </a:pPr>
            <a:endParaRPr kumimoji="1" lang="en-US" altLang="ko-Kore-KR" sz="2000" dirty="0"/>
          </a:p>
        </p:txBody>
      </p:sp>
      <p:sp>
        <p:nvSpPr>
          <p:cNvPr id="12" name="내용 개체 틀 2">
            <a:extLst>
              <a:ext uri="{FF2B5EF4-FFF2-40B4-BE49-F238E27FC236}">
                <a16:creationId xmlns:a16="http://schemas.microsoft.com/office/drawing/2014/main" id="{AB773056-1DAA-BAB9-AD75-4740AC8E5622}"/>
              </a:ext>
            </a:extLst>
          </p:cNvPr>
          <p:cNvSpPr>
            <a:spLocks noGrp="1"/>
          </p:cNvSpPr>
          <p:nvPr>
            <p:ph idx="1"/>
          </p:nvPr>
        </p:nvSpPr>
        <p:spPr>
          <a:xfrm>
            <a:off x="1201479" y="5423824"/>
            <a:ext cx="10923247" cy="1058418"/>
          </a:xfrm>
        </p:spPr>
        <p:txBody>
          <a:bodyPr>
            <a:noAutofit/>
          </a:bodyPr>
          <a:lstStyle/>
          <a:p>
            <a:pPr marL="317500" indent="-317500">
              <a:lnSpc>
                <a:spcPct val="150000"/>
              </a:lnSpc>
            </a:pPr>
            <a:r>
              <a:rPr kumimoji="1" lang="ko-KR" altLang="en-US" sz="1800" dirty="0"/>
              <a:t>재귀 신경망</a:t>
            </a:r>
            <a:r>
              <a:rPr kumimoji="1" lang="en-US" altLang="ko-KR" sz="1800" dirty="0"/>
              <a:t>(Recursive Neural Network)</a:t>
            </a:r>
            <a:r>
              <a:rPr kumimoji="1" lang="ko-KR" altLang="en-US" sz="1800" dirty="0"/>
              <a:t>과는 다른 개념</a:t>
            </a:r>
            <a:endParaRPr kumimoji="1" lang="en-US" altLang="ko-KR" sz="1800" dirty="0"/>
          </a:p>
          <a:p>
            <a:pPr marL="317500" indent="-317500">
              <a:lnSpc>
                <a:spcPct val="150000"/>
              </a:lnSpc>
            </a:pPr>
            <a:r>
              <a:rPr kumimoji="1" lang="ko-KR" altLang="en-US" sz="1800" dirty="0"/>
              <a:t>은닉층의 노드에서 나온 결과값을 </a:t>
            </a:r>
            <a:r>
              <a:rPr kumimoji="1" lang="ko-KR" altLang="en-US" sz="1800" dirty="0" err="1"/>
              <a:t>출력층</a:t>
            </a:r>
            <a:r>
              <a:rPr kumimoji="1" lang="ko-KR" altLang="en-US" sz="1800" dirty="0"/>
              <a:t> 뿐만 아니라 다시 </a:t>
            </a:r>
            <a:r>
              <a:rPr kumimoji="1" lang="ko-KR" altLang="en-US" sz="1800" dirty="0" err="1"/>
              <a:t>은닉층</a:t>
            </a:r>
            <a:r>
              <a:rPr kumimoji="1" lang="ko-KR" altLang="en-US" sz="1800" dirty="0"/>
              <a:t> 노드의 다음 계산의 입력으로도 보냄</a:t>
            </a:r>
            <a:endParaRPr kumimoji="1" lang="en-US" altLang="ko-Kore-KR" sz="1800" dirty="0"/>
          </a:p>
        </p:txBody>
      </p:sp>
      <p:pic>
        <p:nvPicPr>
          <p:cNvPr id="9" name="그림 8">
            <a:extLst>
              <a:ext uri="{FF2B5EF4-FFF2-40B4-BE49-F238E27FC236}">
                <a16:creationId xmlns:a16="http://schemas.microsoft.com/office/drawing/2014/main" id="{4518C149-4915-AED7-FCBB-21B55D062293}"/>
              </a:ext>
            </a:extLst>
          </p:cNvPr>
          <p:cNvPicPr>
            <a:picLocks noChangeAspect="1"/>
          </p:cNvPicPr>
          <p:nvPr/>
        </p:nvPicPr>
        <p:blipFill rotWithShape="1">
          <a:blip r:embed="rId3"/>
          <a:srcRect l="30087" t="50000" r="37995" b="26301"/>
          <a:stretch/>
        </p:blipFill>
        <p:spPr>
          <a:xfrm>
            <a:off x="1807534" y="2751703"/>
            <a:ext cx="5036297" cy="2103426"/>
          </a:xfrm>
          <a:prstGeom prst="rect">
            <a:avLst/>
          </a:prstGeom>
        </p:spPr>
      </p:pic>
      <p:pic>
        <p:nvPicPr>
          <p:cNvPr id="13" name="그림 12">
            <a:extLst>
              <a:ext uri="{FF2B5EF4-FFF2-40B4-BE49-F238E27FC236}">
                <a16:creationId xmlns:a16="http://schemas.microsoft.com/office/drawing/2014/main" id="{AB76FE8F-410B-4D86-6D41-6D1780AC93D9}"/>
              </a:ext>
            </a:extLst>
          </p:cNvPr>
          <p:cNvPicPr>
            <a:picLocks noChangeAspect="1"/>
          </p:cNvPicPr>
          <p:nvPr/>
        </p:nvPicPr>
        <p:blipFill rotWithShape="1">
          <a:blip r:embed="rId4"/>
          <a:srcRect l="29302" t="32084" r="57878" b="41860"/>
          <a:stretch/>
        </p:blipFill>
        <p:spPr>
          <a:xfrm>
            <a:off x="7694435" y="2652090"/>
            <a:ext cx="2215109" cy="2532499"/>
          </a:xfrm>
          <a:prstGeom prst="rect">
            <a:avLst/>
          </a:prstGeom>
        </p:spPr>
      </p:pic>
    </p:spTree>
    <p:extLst>
      <p:ext uri="{BB962C8B-B14F-4D97-AF65-F5344CB8AC3E}">
        <p14:creationId xmlns:p14="http://schemas.microsoft.com/office/powerpoint/2010/main" val="176472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0DD3D7D9-C495-A883-53BA-2A5AF2ABBB80}"/>
              </a:ext>
            </a:extLst>
          </p:cNvPr>
          <p:cNvPicPr>
            <a:picLocks noChangeAspect="1"/>
          </p:cNvPicPr>
          <p:nvPr/>
        </p:nvPicPr>
        <p:blipFill>
          <a:blip r:embed="rId3"/>
          <a:stretch>
            <a:fillRect/>
          </a:stretch>
        </p:blipFill>
        <p:spPr>
          <a:xfrm>
            <a:off x="1727198" y="1788325"/>
            <a:ext cx="8183791" cy="3434180"/>
          </a:xfrm>
          <a:prstGeom prst="rect">
            <a:avLst/>
          </a:prstGeom>
        </p:spPr>
      </p:pic>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4</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Limits of previous works</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Seq2Seq </a:t>
            </a:r>
            <a:r>
              <a:rPr kumimoji="1" lang="ko-KR" altLang="en-US" sz="2000" b="1" dirty="0"/>
              <a:t>모델의 한계</a:t>
            </a:r>
            <a:endParaRPr kumimoji="1" lang="ko-Kore-KR" altLang="en-US" sz="2000" b="1" dirty="0"/>
          </a:p>
        </p:txBody>
      </p:sp>
      <p:sp>
        <p:nvSpPr>
          <p:cNvPr id="11" name="내용 개체 틀 2">
            <a:extLst>
              <a:ext uri="{FF2B5EF4-FFF2-40B4-BE49-F238E27FC236}">
                <a16:creationId xmlns:a16="http://schemas.microsoft.com/office/drawing/2014/main" id="{813B4EC7-989B-E6D2-2B33-BEABC0CA18C0}"/>
              </a:ext>
            </a:extLst>
          </p:cNvPr>
          <p:cNvSpPr txBox="1">
            <a:spLocks/>
          </p:cNvSpPr>
          <p:nvPr/>
        </p:nvSpPr>
        <p:spPr>
          <a:xfrm>
            <a:off x="7379580" y="1635495"/>
            <a:ext cx="4489513"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7500" indent="-317500">
              <a:lnSpc>
                <a:spcPct val="150000"/>
              </a:lnSpc>
            </a:pPr>
            <a:endParaRPr kumimoji="1" lang="en-US" altLang="ko-Kore-KR" sz="2000" dirty="0"/>
          </a:p>
        </p:txBody>
      </p:sp>
      <p:sp>
        <p:nvSpPr>
          <p:cNvPr id="12" name="내용 개체 틀 2">
            <a:extLst>
              <a:ext uri="{FF2B5EF4-FFF2-40B4-BE49-F238E27FC236}">
                <a16:creationId xmlns:a16="http://schemas.microsoft.com/office/drawing/2014/main" id="{AB773056-1DAA-BAB9-AD75-4740AC8E5622}"/>
              </a:ext>
            </a:extLst>
          </p:cNvPr>
          <p:cNvSpPr>
            <a:spLocks noGrp="1"/>
          </p:cNvSpPr>
          <p:nvPr>
            <p:ph idx="1"/>
          </p:nvPr>
        </p:nvSpPr>
        <p:spPr>
          <a:xfrm>
            <a:off x="1727198" y="5423824"/>
            <a:ext cx="10397528" cy="1058418"/>
          </a:xfrm>
        </p:spPr>
        <p:txBody>
          <a:bodyPr>
            <a:normAutofit/>
          </a:bodyPr>
          <a:lstStyle/>
          <a:p>
            <a:pPr marL="317500" indent="-317500">
              <a:lnSpc>
                <a:spcPct val="150000"/>
              </a:lnSpc>
            </a:pPr>
            <a:r>
              <a:rPr kumimoji="1" lang="ko-KR" altLang="en-US" sz="1800" dirty="0"/>
              <a:t>소스 문장을 </a:t>
            </a:r>
            <a:r>
              <a:rPr kumimoji="1" lang="en-US" altLang="ko-KR" sz="1800" dirty="0"/>
              <a:t>context vector v </a:t>
            </a:r>
            <a:r>
              <a:rPr kumimoji="1" lang="ko-KR" altLang="en-US" sz="1800" dirty="0"/>
              <a:t>하나로 압축해야 함</a:t>
            </a:r>
          </a:p>
          <a:p>
            <a:pPr marL="317500" indent="-317500">
              <a:lnSpc>
                <a:spcPct val="150000"/>
              </a:lnSpc>
            </a:pPr>
            <a:r>
              <a:rPr kumimoji="1" lang="ko-KR" altLang="en-US" sz="1800" dirty="0" err="1"/>
              <a:t>디코더는</a:t>
            </a:r>
            <a:r>
              <a:rPr kumimoji="1" lang="ko-KR" altLang="en-US" sz="1800" dirty="0"/>
              <a:t> 소스 문장에 대한 정보를  </a:t>
            </a:r>
            <a:r>
              <a:rPr kumimoji="1" lang="en-US" altLang="ko-KR" sz="1800" dirty="0"/>
              <a:t>v</a:t>
            </a:r>
            <a:r>
              <a:rPr kumimoji="1" lang="ko-KR" altLang="en-US" sz="1800" dirty="0"/>
              <a:t>를 통해 한번만 참고</a:t>
            </a:r>
          </a:p>
          <a:p>
            <a:pPr marL="317500" indent="-317500">
              <a:lnSpc>
                <a:spcPct val="150000"/>
              </a:lnSpc>
            </a:pPr>
            <a:endParaRPr kumimoji="1" lang="en-US" altLang="ko-Kore-KR" sz="2400" dirty="0"/>
          </a:p>
        </p:txBody>
      </p:sp>
    </p:spTree>
    <p:extLst>
      <p:ext uri="{BB962C8B-B14F-4D97-AF65-F5344CB8AC3E}">
        <p14:creationId xmlns:p14="http://schemas.microsoft.com/office/powerpoint/2010/main" val="424450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descr="도표이(가) 표시된 사진&#10;&#10;자동 생성된 설명">
            <a:extLst>
              <a:ext uri="{FF2B5EF4-FFF2-40B4-BE49-F238E27FC236}">
                <a16:creationId xmlns:a16="http://schemas.microsoft.com/office/drawing/2014/main" id="{BE2ED17C-34CB-D4C8-D86C-358288689440}"/>
              </a:ext>
            </a:extLst>
          </p:cNvPr>
          <p:cNvPicPr>
            <a:picLocks noChangeAspect="1"/>
          </p:cNvPicPr>
          <p:nvPr/>
        </p:nvPicPr>
        <p:blipFill rotWithShape="1">
          <a:blip r:embed="rId3"/>
          <a:srcRect l="6697"/>
          <a:stretch/>
        </p:blipFill>
        <p:spPr>
          <a:xfrm>
            <a:off x="1990833" y="1466518"/>
            <a:ext cx="7596553" cy="3924963"/>
          </a:xfrm>
          <a:prstGeom prst="rect">
            <a:avLst/>
          </a:prstGeom>
        </p:spPr>
      </p:pic>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5</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Limits of previous works</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Seq2Seq </a:t>
            </a:r>
            <a:r>
              <a:rPr kumimoji="1" lang="ko-KR" altLang="en-US" sz="2000" b="1" dirty="0"/>
              <a:t>모델의 한계</a:t>
            </a:r>
            <a:endParaRPr kumimoji="1" lang="ko-Kore-KR" altLang="en-US" sz="2000" b="1" dirty="0"/>
          </a:p>
        </p:txBody>
      </p:sp>
      <p:sp>
        <p:nvSpPr>
          <p:cNvPr id="9" name="내용 개체 틀 2">
            <a:extLst>
              <a:ext uri="{FF2B5EF4-FFF2-40B4-BE49-F238E27FC236}">
                <a16:creationId xmlns:a16="http://schemas.microsoft.com/office/drawing/2014/main" id="{2B24762D-C390-72FC-5CC7-B229EA904544}"/>
              </a:ext>
            </a:extLst>
          </p:cNvPr>
          <p:cNvSpPr>
            <a:spLocks noGrp="1"/>
          </p:cNvSpPr>
          <p:nvPr>
            <p:ph idx="1"/>
          </p:nvPr>
        </p:nvSpPr>
        <p:spPr>
          <a:xfrm>
            <a:off x="1990833" y="5610251"/>
            <a:ext cx="8063662" cy="1058418"/>
          </a:xfrm>
        </p:spPr>
        <p:txBody>
          <a:bodyPr>
            <a:normAutofit/>
          </a:bodyPr>
          <a:lstStyle/>
          <a:p>
            <a:pPr marL="317500" indent="-317500">
              <a:lnSpc>
                <a:spcPct val="150000"/>
              </a:lnSpc>
            </a:pPr>
            <a:r>
              <a:rPr kumimoji="1" lang="en-US" altLang="ko-KR" sz="1800" b="1" dirty="0"/>
              <a:t>Attention</a:t>
            </a:r>
            <a:r>
              <a:rPr kumimoji="1" lang="en-US" altLang="ko-KR" sz="1800" dirty="0"/>
              <a:t> </a:t>
            </a:r>
            <a:r>
              <a:rPr kumimoji="1" lang="ko-KR" altLang="en-US" sz="1800" dirty="0"/>
              <a:t>개념의 등장</a:t>
            </a:r>
            <a:r>
              <a:rPr kumimoji="1" lang="en-US" altLang="ko-KR" sz="1800" dirty="0"/>
              <a:t>: </a:t>
            </a:r>
            <a:r>
              <a:rPr kumimoji="1" lang="ko-KR" altLang="en-US" sz="1800" dirty="0" err="1"/>
              <a:t>디코더는</a:t>
            </a:r>
            <a:r>
              <a:rPr kumimoji="1" lang="ko-KR" altLang="en-US" sz="1800" dirty="0"/>
              <a:t> 인코더의 모든 출력</a:t>
            </a:r>
            <a:r>
              <a:rPr kumimoji="1" lang="en-US" altLang="ko-KR" sz="1800" dirty="0"/>
              <a:t>(output)</a:t>
            </a:r>
            <a:r>
              <a:rPr kumimoji="1" lang="ko-KR" altLang="en-US" sz="1800" dirty="0"/>
              <a:t>을 참고</a:t>
            </a:r>
            <a:endParaRPr kumimoji="1" lang="en-US" altLang="ko-KR" sz="1800" dirty="0"/>
          </a:p>
          <a:p>
            <a:pPr marL="317500" indent="-317500">
              <a:lnSpc>
                <a:spcPct val="150000"/>
              </a:lnSpc>
            </a:pPr>
            <a:r>
              <a:rPr kumimoji="1" lang="ko-KR" altLang="en-US" sz="1800" dirty="0"/>
              <a:t>여러 </a:t>
            </a:r>
            <a:r>
              <a:rPr kumimoji="1" lang="en-US" altLang="ko-KR" sz="1800" dirty="0"/>
              <a:t>h </a:t>
            </a:r>
            <a:r>
              <a:rPr kumimoji="1" lang="ko-KR" altLang="en-US" sz="1800" dirty="0"/>
              <a:t>중에서 </a:t>
            </a:r>
            <a:r>
              <a:rPr kumimoji="1" lang="en-US" altLang="ko-KR" sz="1800" dirty="0"/>
              <a:t>s</a:t>
            </a:r>
            <a:r>
              <a:rPr kumimoji="1" lang="ko-KR" altLang="en-US" sz="1800" dirty="0"/>
              <a:t>가 어떤 </a:t>
            </a:r>
            <a:r>
              <a:rPr kumimoji="1" lang="en-US" altLang="ko-KR" sz="1800" dirty="0"/>
              <a:t>h</a:t>
            </a:r>
            <a:r>
              <a:rPr kumimoji="1" lang="ko-KR" altLang="en-US" sz="1800" dirty="0"/>
              <a:t>과 가장 연관성이 높은 지 계산하여 가중치를 부여</a:t>
            </a:r>
          </a:p>
          <a:p>
            <a:pPr marL="317500" indent="-317500">
              <a:lnSpc>
                <a:spcPct val="150000"/>
              </a:lnSpc>
            </a:pPr>
            <a:endParaRPr kumimoji="1" lang="en-US" altLang="ko-Kore-KR" sz="2400" dirty="0"/>
          </a:p>
        </p:txBody>
      </p:sp>
    </p:spTree>
    <p:extLst>
      <p:ext uri="{BB962C8B-B14F-4D97-AF65-F5344CB8AC3E}">
        <p14:creationId xmlns:p14="http://schemas.microsoft.com/office/powerpoint/2010/main" val="2274372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55E00138-1AB9-DF82-5400-0B82679ECEC8}"/>
              </a:ext>
            </a:extLst>
          </p:cNvPr>
          <p:cNvSpPr>
            <a:spLocks noGrp="1"/>
          </p:cNvSpPr>
          <p:nvPr>
            <p:ph type="sldNum" sz="quarter" idx="12"/>
          </p:nvPr>
        </p:nvSpPr>
        <p:spPr/>
        <p:txBody>
          <a:bodyPr/>
          <a:lstStyle/>
          <a:p>
            <a:fld id="{7883D30E-07AA-4246-8E4E-289004EA4189}" type="slidenum">
              <a:rPr lang="en-KR" smtClean="0"/>
              <a:t>6</a:t>
            </a:fld>
            <a:endParaRPr lang="en-KR"/>
          </a:p>
        </p:txBody>
      </p:sp>
      <p:pic>
        <p:nvPicPr>
          <p:cNvPr id="5" name="내용 개체 틀 10">
            <a:extLst>
              <a:ext uri="{FF2B5EF4-FFF2-40B4-BE49-F238E27FC236}">
                <a16:creationId xmlns:a16="http://schemas.microsoft.com/office/drawing/2014/main" id="{8E737DA9-3C67-3A75-94BB-37CC008A691D}"/>
              </a:ext>
            </a:extLst>
          </p:cNvPr>
          <p:cNvPicPr>
            <a:picLocks noChangeAspect="1"/>
          </p:cNvPicPr>
          <p:nvPr/>
        </p:nvPicPr>
        <p:blipFill rotWithShape="1">
          <a:blip r:embed="rId3"/>
          <a:srcRect l="46852" t="24391" r="30194" b="23908"/>
          <a:stretch/>
        </p:blipFill>
        <p:spPr>
          <a:xfrm>
            <a:off x="3414506" y="435407"/>
            <a:ext cx="4961487" cy="6286070"/>
          </a:xfrm>
          <a:prstGeom prst="rect">
            <a:avLst/>
          </a:prstGeom>
        </p:spPr>
      </p:pic>
      <p:sp>
        <p:nvSpPr>
          <p:cNvPr id="6" name="직사각형 5">
            <a:extLst>
              <a:ext uri="{FF2B5EF4-FFF2-40B4-BE49-F238E27FC236}">
                <a16:creationId xmlns:a16="http://schemas.microsoft.com/office/drawing/2014/main" id="{6C8F8BE4-A0FC-A91D-445D-97BD3BB71204}"/>
              </a:ext>
            </a:extLst>
          </p:cNvPr>
          <p:cNvSpPr/>
          <p:nvPr/>
        </p:nvSpPr>
        <p:spPr>
          <a:xfrm>
            <a:off x="361144" y="41083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2000" b="1" dirty="0"/>
              <a:t>Architecture of Transformer </a:t>
            </a:r>
          </a:p>
        </p:txBody>
      </p:sp>
    </p:spTree>
    <p:extLst>
      <p:ext uri="{BB962C8B-B14F-4D97-AF65-F5344CB8AC3E}">
        <p14:creationId xmlns:p14="http://schemas.microsoft.com/office/powerpoint/2010/main" val="151249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55E00138-1AB9-DF82-5400-0B82679ECEC8}"/>
              </a:ext>
            </a:extLst>
          </p:cNvPr>
          <p:cNvSpPr>
            <a:spLocks noGrp="1"/>
          </p:cNvSpPr>
          <p:nvPr>
            <p:ph type="sldNum" sz="quarter" idx="12"/>
          </p:nvPr>
        </p:nvSpPr>
        <p:spPr/>
        <p:txBody>
          <a:bodyPr/>
          <a:lstStyle/>
          <a:p>
            <a:fld id="{7883D30E-07AA-4246-8E4E-289004EA4189}" type="slidenum">
              <a:rPr lang="en-KR" smtClean="0"/>
              <a:t>7</a:t>
            </a:fld>
            <a:endParaRPr lang="en-KR"/>
          </a:p>
        </p:txBody>
      </p:sp>
      <p:pic>
        <p:nvPicPr>
          <p:cNvPr id="5" name="내용 개체 틀 10">
            <a:extLst>
              <a:ext uri="{FF2B5EF4-FFF2-40B4-BE49-F238E27FC236}">
                <a16:creationId xmlns:a16="http://schemas.microsoft.com/office/drawing/2014/main" id="{8E737DA9-3C67-3A75-94BB-37CC008A691D}"/>
              </a:ext>
            </a:extLst>
          </p:cNvPr>
          <p:cNvPicPr>
            <a:picLocks noChangeAspect="1"/>
          </p:cNvPicPr>
          <p:nvPr/>
        </p:nvPicPr>
        <p:blipFill rotWithShape="1">
          <a:blip r:embed="rId3"/>
          <a:srcRect l="46852" t="24391" r="30194" b="23908"/>
          <a:stretch/>
        </p:blipFill>
        <p:spPr>
          <a:xfrm>
            <a:off x="3414506" y="435407"/>
            <a:ext cx="4961487" cy="6286070"/>
          </a:xfrm>
          <a:prstGeom prst="rect">
            <a:avLst/>
          </a:prstGeom>
        </p:spPr>
      </p:pic>
      <p:sp>
        <p:nvSpPr>
          <p:cNvPr id="6" name="직사각형 5">
            <a:extLst>
              <a:ext uri="{FF2B5EF4-FFF2-40B4-BE49-F238E27FC236}">
                <a16:creationId xmlns:a16="http://schemas.microsoft.com/office/drawing/2014/main" id="{6C8F8BE4-A0FC-A91D-445D-97BD3BB71204}"/>
              </a:ext>
            </a:extLst>
          </p:cNvPr>
          <p:cNvSpPr/>
          <p:nvPr/>
        </p:nvSpPr>
        <p:spPr>
          <a:xfrm>
            <a:off x="361144" y="41083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2000" b="1" dirty="0"/>
              <a:t>Architecture of Transformer </a:t>
            </a:r>
          </a:p>
        </p:txBody>
      </p:sp>
      <p:sp>
        <p:nvSpPr>
          <p:cNvPr id="7" name="TextBox 6">
            <a:extLst>
              <a:ext uri="{FF2B5EF4-FFF2-40B4-BE49-F238E27FC236}">
                <a16:creationId xmlns:a16="http://schemas.microsoft.com/office/drawing/2014/main" id="{C355E168-C7DD-F8BB-3561-4265E359F4E3}"/>
              </a:ext>
            </a:extLst>
          </p:cNvPr>
          <p:cNvSpPr txBox="1"/>
          <p:nvPr/>
        </p:nvSpPr>
        <p:spPr>
          <a:xfrm>
            <a:off x="896695" y="4774019"/>
            <a:ext cx="1765368" cy="369332"/>
          </a:xfrm>
          <a:prstGeom prst="rect">
            <a:avLst/>
          </a:prstGeom>
          <a:noFill/>
        </p:spPr>
        <p:txBody>
          <a:bodyPr wrap="square" rtlCol="0">
            <a:spAutoFit/>
          </a:bodyPr>
          <a:lstStyle/>
          <a:p>
            <a:r>
              <a:rPr lang="en-US" altLang="ko-KR" dirty="0"/>
              <a:t>Attention Layer</a:t>
            </a:r>
            <a:endParaRPr lang="ko-KR" altLang="en-US" dirty="0"/>
          </a:p>
        </p:txBody>
      </p:sp>
      <p:cxnSp>
        <p:nvCxnSpPr>
          <p:cNvPr id="9" name="직선 화살표 연결선 8">
            <a:extLst>
              <a:ext uri="{FF2B5EF4-FFF2-40B4-BE49-F238E27FC236}">
                <a16:creationId xmlns:a16="http://schemas.microsoft.com/office/drawing/2014/main" id="{33CF17AE-1B8E-3925-15ED-F74354518AF2}"/>
              </a:ext>
            </a:extLst>
          </p:cNvPr>
          <p:cNvCxnSpPr>
            <a:cxnSpLocks/>
          </p:cNvCxnSpPr>
          <p:nvPr/>
        </p:nvCxnSpPr>
        <p:spPr>
          <a:xfrm flipV="1">
            <a:off x="2721572" y="4441679"/>
            <a:ext cx="1765368" cy="5170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64F060-562B-1BA5-D2EA-EC89B82D2FEC}"/>
              </a:ext>
            </a:extLst>
          </p:cNvPr>
          <p:cNvSpPr txBox="1"/>
          <p:nvPr/>
        </p:nvSpPr>
        <p:spPr>
          <a:xfrm>
            <a:off x="498339" y="3578442"/>
            <a:ext cx="2237789" cy="369332"/>
          </a:xfrm>
          <a:prstGeom prst="rect">
            <a:avLst/>
          </a:prstGeom>
          <a:noFill/>
        </p:spPr>
        <p:txBody>
          <a:bodyPr wrap="square" rtlCol="0">
            <a:spAutoFit/>
          </a:bodyPr>
          <a:lstStyle/>
          <a:p>
            <a:r>
              <a:rPr lang="en-US" altLang="ko-KR" dirty="0"/>
              <a:t>Residual Connection</a:t>
            </a:r>
            <a:endParaRPr lang="ko-KR" altLang="en-US" dirty="0"/>
          </a:p>
        </p:txBody>
      </p:sp>
      <p:cxnSp>
        <p:nvCxnSpPr>
          <p:cNvPr id="14" name="직선 화살표 연결선 13">
            <a:extLst>
              <a:ext uri="{FF2B5EF4-FFF2-40B4-BE49-F238E27FC236}">
                <a16:creationId xmlns:a16="http://schemas.microsoft.com/office/drawing/2014/main" id="{477F9619-24E0-7D7A-DC98-560AB0D8B6C4}"/>
              </a:ext>
            </a:extLst>
          </p:cNvPr>
          <p:cNvCxnSpPr>
            <a:cxnSpLocks/>
            <a:stCxn id="13" idx="3"/>
          </p:cNvCxnSpPr>
          <p:nvPr/>
        </p:nvCxnSpPr>
        <p:spPr>
          <a:xfrm flipV="1">
            <a:off x="2736128" y="3412498"/>
            <a:ext cx="1486029" cy="3506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56E88-512A-F911-68C5-7116EFFE7A98}"/>
              </a:ext>
            </a:extLst>
          </p:cNvPr>
          <p:cNvSpPr txBox="1"/>
          <p:nvPr/>
        </p:nvSpPr>
        <p:spPr>
          <a:xfrm>
            <a:off x="2862970" y="1469059"/>
            <a:ext cx="2718374" cy="646331"/>
          </a:xfrm>
          <a:prstGeom prst="rect">
            <a:avLst/>
          </a:prstGeom>
          <a:noFill/>
        </p:spPr>
        <p:txBody>
          <a:bodyPr wrap="square" rtlCol="0">
            <a:spAutoFit/>
          </a:bodyPr>
          <a:lstStyle/>
          <a:p>
            <a:r>
              <a:rPr lang="en-US" altLang="ko-KR" dirty="0"/>
              <a:t>Encoder</a:t>
            </a:r>
            <a:r>
              <a:rPr lang="ko-KR" altLang="en-US" dirty="0"/>
              <a:t>의 </a:t>
            </a:r>
            <a:r>
              <a:rPr lang="en-US" altLang="ko-KR" dirty="0"/>
              <a:t>output</a:t>
            </a:r>
            <a:r>
              <a:rPr lang="ko-KR" altLang="en-US" dirty="0"/>
              <a:t>에  대한 </a:t>
            </a:r>
            <a:r>
              <a:rPr lang="en-US" altLang="ko-KR" dirty="0"/>
              <a:t>attention </a:t>
            </a:r>
            <a:r>
              <a:rPr lang="ko-KR" altLang="en-US" dirty="0"/>
              <a:t>연산 수행 </a:t>
            </a:r>
          </a:p>
        </p:txBody>
      </p:sp>
      <p:cxnSp>
        <p:nvCxnSpPr>
          <p:cNvPr id="17" name="직선 화살표 연결선 16">
            <a:extLst>
              <a:ext uri="{FF2B5EF4-FFF2-40B4-BE49-F238E27FC236}">
                <a16:creationId xmlns:a16="http://schemas.microsoft.com/office/drawing/2014/main" id="{D8F94DC2-712A-9AFE-7F45-85DE761D0F09}"/>
              </a:ext>
            </a:extLst>
          </p:cNvPr>
          <p:cNvCxnSpPr>
            <a:cxnSpLocks/>
          </p:cNvCxnSpPr>
          <p:nvPr/>
        </p:nvCxnSpPr>
        <p:spPr>
          <a:xfrm>
            <a:off x="4222157" y="2170167"/>
            <a:ext cx="966531" cy="563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C01B62-18A6-A8AF-2015-0C642CC503CF}"/>
              </a:ext>
            </a:extLst>
          </p:cNvPr>
          <p:cNvSpPr txBox="1"/>
          <p:nvPr/>
        </p:nvSpPr>
        <p:spPr>
          <a:xfrm>
            <a:off x="8707179" y="4264621"/>
            <a:ext cx="1018431" cy="369332"/>
          </a:xfrm>
          <a:prstGeom prst="rect">
            <a:avLst/>
          </a:prstGeom>
          <a:noFill/>
        </p:spPr>
        <p:txBody>
          <a:bodyPr wrap="square" rtlCol="0">
            <a:spAutoFit/>
          </a:bodyPr>
          <a:lstStyle/>
          <a:p>
            <a:r>
              <a:rPr lang="en-US" altLang="ko-KR" dirty="0"/>
              <a:t>Masking</a:t>
            </a:r>
            <a:endParaRPr lang="ko-KR" altLang="en-US" dirty="0"/>
          </a:p>
        </p:txBody>
      </p:sp>
      <p:cxnSp>
        <p:nvCxnSpPr>
          <p:cNvPr id="21" name="직선 화살표 연결선 20">
            <a:extLst>
              <a:ext uri="{FF2B5EF4-FFF2-40B4-BE49-F238E27FC236}">
                <a16:creationId xmlns:a16="http://schemas.microsoft.com/office/drawing/2014/main" id="{2A831E40-415D-A43E-9587-8F1B0FC68517}"/>
              </a:ext>
            </a:extLst>
          </p:cNvPr>
          <p:cNvCxnSpPr>
            <a:cxnSpLocks/>
            <a:stCxn id="20" idx="1"/>
          </p:cNvCxnSpPr>
          <p:nvPr/>
        </p:nvCxnSpPr>
        <p:spPr>
          <a:xfrm flipH="1" flipV="1">
            <a:off x="6874092" y="4423013"/>
            <a:ext cx="1833087" cy="262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B72F5EF-8B74-CB31-701D-C233E476E09F}"/>
              </a:ext>
            </a:extLst>
          </p:cNvPr>
          <p:cNvSpPr txBox="1"/>
          <p:nvPr/>
        </p:nvSpPr>
        <p:spPr>
          <a:xfrm>
            <a:off x="8707179" y="5310486"/>
            <a:ext cx="2743200" cy="369332"/>
          </a:xfrm>
          <a:prstGeom prst="rect">
            <a:avLst/>
          </a:prstGeom>
          <a:noFill/>
        </p:spPr>
        <p:txBody>
          <a:bodyPr wrap="square" rtlCol="0">
            <a:spAutoFit/>
          </a:bodyPr>
          <a:lstStyle/>
          <a:p>
            <a:r>
              <a:rPr lang="ko-KR" altLang="en-US" dirty="0"/>
              <a:t>문장 내에 위치 정보 전달</a:t>
            </a:r>
          </a:p>
        </p:txBody>
      </p:sp>
      <p:cxnSp>
        <p:nvCxnSpPr>
          <p:cNvPr id="25" name="직선 화살표 연결선 24">
            <a:extLst>
              <a:ext uri="{FF2B5EF4-FFF2-40B4-BE49-F238E27FC236}">
                <a16:creationId xmlns:a16="http://schemas.microsoft.com/office/drawing/2014/main" id="{197A2631-2D7A-404A-5355-E7BB37A6F148}"/>
              </a:ext>
            </a:extLst>
          </p:cNvPr>
          <p:cNvCxnSpPr>
            <a:cxnSpLocks/>
            <a:stCxn id="24" idx="1"/>
          </p:cNvCxnSpPr>
          <p:nvPr/>
        </p:nvCxnSpPr>
        <p:spPr>
          <a:xfrm flipH="1" flipV="1">
            <a:off x="7892523" y="5318908"/>
            <a:ext cx="814656" cy="176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CB1D2E4-4DB1-30C2-CCB7-C5BDC50DFCF6}"/>
              </a:ext>
            </a:extLst>
          </p:cNvPr>
          <p:cNvSpPr txBox="1"/>
          <p:nvPr/>
        </p:nvSpPr>
        <p:spPr>
          <a:xfrm>
            <a:off x="7828658" y="3368146"/>
            <a:ext cx="1018431" cy="369332"/>
          </a:xfrm>
          <a:prstGeom prst="rect">
            <a:avLst/>
          </a:prstGeom>
          <a:noFill/>
        </p:spPr>
        <p:txBody>
          <a:bodyPr wrap="square" rtlCol="0">
            <a:spAutoFit/>
          </a:bodyPr>
          <a:lstStyle/>
          <a:p>
            <a:r>
              <a:rPr lang="en-US" altLang="ko-KR" dirty="0"/>
              <a:t>N= 6</a:t>
            </a:r>
            <a:endParaRPr lang="ko-KR" altLang="en-US" dirty="0"/>
          </a:p>
        </p:txBody>
      </p:sp>
    </p:spTree>
    <p:extLst>
      <p:ext uri="{BB962C8B-B14F-4D97-AF65-F5344CB8AC3E}">
        <p14:creationId xmlns:p14="http://schemas.microsoft.com/office/powerpoint/2010/main" val="38372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1">
            <a:extLst>
              <a:ext uri="{FF2B5EF4-FFF2-40B4-BE49-F238E27FC236}">
                <a16:creationId xmlns:a16="http://schemas.microsoft.com/office/drawing/2014/main" id="{668BDACD-483A-B44B-8111-970860D021E9}"/>
              </a:ext>
            </a:extLst>
          </p:cNvPr>
          <p:cNvSpPr>
            <a:spLocks noGrp="1"/>
          </p:cNvSpPr>
          <p:nvPr>
            <p:ph type="sldNum" sz="quarter" idx="12"/>
          </p:nvPr>
        </p:nvSpPr>
        <p:spPr>
          <a:xfrm>
            <a:off x="9318186" y="6356352"/>
            <a:ext cx="2743200" cy="365125"/>
          </a:xfrm>
        </p:spPr>
        <p:txBody>
          <a:bodyPr/>
          <a:lstStyle/>
          <a:p>
            <a:fld id="{7883D30E-07AA-4246-8E4E-289004EA4189}" type="slidenum">
              <a:rPr lang="en-KR" sz="1400" smtClean="0">
                <a:solidFill>
                  <a:schemeClr val="tx1">
                    <a:lumMod val="50000"/>
                    <a:lumOff val="50000"/>
                  </a:schemeClr>
                </a:solidFill>
                <a:latin typeface="Calibri" panose="020F0502020204030204" pitchFamily="34" charset="0"/>
                <a:cs typeface="Calibri" panose="020F0502020204030204" pitchFamily="34" charset="0"/>
              </a:rPr>
              <a:t>8</a:t>
            </a:fld>
            <a:endParaRPr lang="en-KR" sz="140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제목 7">
            <a:extLst>
              <a:ext uri="{FF2B5EF4-FFF2-40B4-BE49-F238E27FC236}">
                <a16:creationId xmlns:a16="http://schemas.microsoft.com/office/drawing/2014/main" id="{51890378-71C6-0649-A6C8-AC0FD6AC3DE8}"/>
              </a:ext>
            </a:extLst>
          </p:cNvPr>
          <p:cNvSpPr>
            <a:spLocks noGrp="1"/>
          </p:cNvSpPr>
          <p:nvPr>
            <p:ph type="title"/>
          </p:nvPr>
        </p:nvSpPr>
        <p:spPr/>
        <p:txBody>
          <a:bodyPr>
            <a:normAutofit/>
          </a:bodyPr>
          <a:lstStyle/>
          <a:p>
            <a:r>
              <a:rPr lang="en-US" altLang="en-US" sz="3600" b="1" dirty="0">
                <a:latin typeface="Calibri" panose="020F0502020204030204" pitchFamily="34" charset="0"/>
                <a:cs typeface="Calibri" panose="020F0502020204030204" pitchFamily="34" charset="0"/>
              </a:rPr>
              <a:t>Attention</a:t>
            </a:r>
            <a:endParaRPr lang="ko-Kore-KR" altLang="en-US" sz="3600" b="1" dirty="0">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2376E408-9B1A-E040-8214-365B3B19140A}"/>
              </a:ext>
            </a:extLst>
          </p:cNvPr>
          <p:cNvSpPr/>
          <p:nvPr/>
        </p:nvSpPr>
        <p:spPr>
          <a:xfrm>
            <a:off x="435572" y="1282700"/>
            <a:ext cx="3653828" cy="701672"/>
          </a:xfrm>
          <a:prstGeom prst="rect">
            <a:avLst/>
          </a:prstGeom>
          <a:solidFill>
            <a:srgbClr val="A03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000" b="1" dirty="0"/>
              <a:t>Self-Attention</a:t>
            </a:r>
            <a:endParaRPr kumimoji="1" lang="ko-Kore-KR" altLang="en-US" sz="2000" b="1" dirty="0"/>
          </a:p>
        </p:txBody>
      </p:sp>
      <p:pic>
        <p:nvPicPr>
          <p:cNvPr id="2" name="그림 1">
            <a:extLst>
              <a:ext uri="{FF2B5EF4-FFF2-40B4-BE49-F238E27FC236}">
                <a16:creationId xmlns:a16="http://schemas.microsoft.com/office/drawing/2014/main" id="{A0A7B0CE-7677-F12E-B36D-92FF985A8EED}"/>
              </a:ext>
            </a:extLst>
          </p:cNvPr>
          <p:cNvPicPr>
            <a:picLocks noChangeAspect="1"/>
          </p:cNvPicPr>
          <p:nvPr/>
        </p:nvPicPr>
        <p:blipFill rotWithShape="1">
          <a:blip r:embed="rId3"/>
          <a:srcRect l="53317"/>
          <a:stretch/>
        </p:blipFill>
        <p:spPr>
          <a:xfrm rot="5400000">
            <a:off x="1024886" y="2902700"/>
            <a:ext cx="3472068" cy="3068007"/>
          </a:xfrm>
          <a:prstGeom prst="rect">
            <a:avLst/>
          </a:prstGeom>
        </p:spPr>
      </p:pic>
      <p:pic>
        <p:nvPicPr>
          <p:cNvPr id="6" name="그림 5">
            <a:extLst>
              <a:ext uri="{FF2B5EF4-FFF2-40B4-BE49-F238E27FC236}">
                <a16:creationId xmlns:a16="http://schemas.microsoft.com/office/drawing/2014/main" id="{9A82974C-1718-EE8D-4811-8355002C4CC2}"/>
              </a:ext>
            </a:extLst>
          </p:cNvPr>
          <p:cNvPicPr>
            <a:picLocks noChangeAspect="1"/>
          </p:cNvPicPr>
          <p:nvPr/>
        </p:nvPicPr>
        <p:blipFill rotWithShape="1">
          <a:blip r:embed="rId4"/>
          <a:srcRect l="40116" t="36434" r="24477" b="31318"/>
          <a:stretch/>
        </p:blipFill>
        <p:spPr>
          <a:xfrm rot="5400000">
            <a:off x="3475466" y="2699289"/>
            <a:ext cx="5499793" cy="2817629"/>
          </a:xfrm>
          <a:prstGeom prst="rect">
            <a:avLst/>
          </a:prstGeom>
        </p:spPr>
      </p:pic>
      <p:sp>
        <p:nvSpPr>
          <p:cNvPr id="7" name="내용 개체 틀 2">
            <a:extLst>
              <a:ext uri="{FF2B5EF4-FFF2-40B4-BE49-F238E27FC236}">
                <a16:creationId xmlns:a16="http://schemas.microsoft.com/office/drawing/2014/main" id="{3BEA67DC-3478-541D-C4AD-37F93C95A304}"/>
              </a:ext>
            </a:extLst>
          </p:cNvPr>
          <p:cNvSpPr>
            <a:spLocks noGrp="1"/>
          </p:cNvSpPr>
          <p:nvPr>
            <p:ph idx="1"/>
          </p:nvPr>
        </p:nvSpPr>
        <p:spPr>
          <a:xfrm>
            <a:off x="7772400" y="1835693"/>
            <a:ext cx="3563998" cy="4426884"/>
          </a:xfrm>
        </p:spPr>
        <p:txBody>
          <a:bodyPr>
            <a:normAutofit fontScale="77500" lnSpcReduction="20000"/>
          </a:bodyPr>
          <a:lstStyle/>
          <a:p>
            <a:pPr marL="317500" indent="-317500">
              <a:lnSpc>
                <a:spcPct val="150000"/>
              </a:lnSpc>
            </a:pPr>
            <a:r>
              <a:rPr kumimoji="1" lang="ko-KR" altLang="en-US" sz="2900" dirty="0"/>
              <a:t>한 문장 내에서 각 단어가 다른 단어와 얼마나 </a:t>
            </a:r>
            <a:r>
              <a:rPr kumimoji="1" lang="ko-KR" altLang="en-US" sz="2900" dirty="0" err="1"/>
              <a:t>연관있는지</a:t>
            </a:r>
            <a:r>
              <a:rPr kumimoji="1" lang="ko-KR" altLang="en-US" sz="2900" dirty="0"/>
              <a:t> 계산</a:t>
            </a:r>
            <a:endParaRPr kumimoji="1" lang="en-US" altLang="ko-KR" sz="2900" dirty="0"/>
          </a:p>
          <a:p>
            <a:pPr marL="317500" indent="-317500">
              <a:lnSpc>
                <a:spcPct val="150000"/>
              </a:lnSpc>
            </a:pPr>
            <a:r>
              <a:rPr kumimoji="1" lang="en-US" altLang="ko-KR" sz="2900" dirty="0"/>
              <a:t>Query, key, value vector</a:t>
            </a:r>
            <a:r>
              <a:rPr kumimoji="1" lang="ko-KR" altLang="en-US" sz="2900" dirty="0"/>
              <a:t>로 변환되어 각 </a:t>
            </a:r>
            <a:r>
              <a:rPr kumimoji="1" lang="en-US" altLang="ko-KR" sz="2900" dirty="0"/>
              <a:t>query-key pair</a:t>
            </a:r>
            <a:r>
              <a:rPr kumimoji="1" lang="ko-KR" altLang="en-US" sz="2900" dirty="0"/>
              <a:t>에서 </a:t>
            </a:r>
            <a:r>
              <a:rPr kumimoji="1" lang="en-US" altLang="ko-KR" sz="2900" dirty="0"/>
              <a:t>value</a:t>
            </a:r>
            <a:r>
              <a:rPr kumimoji="1" lang="ko-KR" altLang="en-US" sz="2900" dirty="0"/>
              <a:t>에 얼마나 가중치를 두어야 하는지 </a:t>
            </a:r>
            <a:r>
              <a:rPr kumimoji="1" lang="en-US" altLang="ko-KR" sz="2900" dirty="0"/>
              <a:t>attention score</a:t>
            </a:r>
            <a:r>
              <a:rPr kumimoji="1" lang="ko-KR" altLang="en-US" sz="2900" dirty="0"/>
              <a:t>를 계산 </a:t>
            </a:r>
            <a:endParaRPr kumimoji="1" lang="en-US" altLang="ko-KR" sz="2900" dirty="0"/>
          </a:p>
          <a:p>
            <a:pPr marL="317500" indent="-317500">
              <a:lnSpc>
                <a:spcPct val="150000"/>
              </a:lnSpc>
            </a:pPr>
            <a:endParaRPr kumimoji="1" lang="en-US" altLang="ko-Kore-KR" sz="2400" dirty="0"/>
          </a:p>
        </p:txBody>
      </p:sp>
    </p:spTree>
    <p:extLst>
      <p:ext uri="{BB962C8B-B14F-4D97-AF65-F5344CB8AC3E}">
        <p14:creationId xmlns:p14="http://schemas.microsoft.com/office/powerpoint/2010/main" val="293623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2468</TotalTime>
  <Words>1642</Words>
  <Application>Microsoft Office PowerPoint</Application>
  <PresentationFormat>와이드스크린</PresentationFormat>
  <Paragraphs>160</Paragraphs>
  <Slides>20</Slides>
  <Notes>20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20</vt:i4>
      </vt:variant>
    </vt:vector>
  </HeadingPairs>
  <TitlesOfParts>
    <vt:vector size="26" baseType="lpstr">
      <vt:lpstr>-apple-system</vt:lpstr>
      <vt:lpstr>Söhne</vt:lpstr>
      <vt:lpstr>Arial</vt:lpstr>
      <vt:lpstr>Calibri</vt:lpstr>
      <vt:lpstr>Calibri Light</vt:lpstr>
      <vt:lpstr>Office Theme</vt:lpstr>
      <vt:lpstr>PowerPoint 프레젠테이션</vt:lpstr>
      <vt:lpstr>Chat GPT</vt:lpstr>
      <vt:lpstr>Contents</vt:lpstr>
      <vt:lpstr>Limits of previous works</vt:lpstr>
      <vt:lpstr>Limits of previous works</vt:lpstr>
      <vt:lpstr>Limits of previous works</vt:lpstr>
      <vt:lpstr>PowerPoint 프레젠테이션</vt:lpstr>
      <vt:lpstr>PowerPoint 프레젠테이션</vt:lpstr>
      <vt:lpstr>Attention</vt:lpstr>
      <vt:lpstr>Attention</vt:lpstr>
      <vt:lpstr>Attention</vt:lpstr>
      <vt:lpstr>Attention</vt:lpstr>
      <vt:lpstr>Attention</vt:lpstr>
      <vt:lpstr>Attention</vt:lpstr>
      <vt:lpstr>Transformer</vt:lpstr>
      <vt:lpstr>Result</vt:lpstr>
      <vt:lpstr>Result</vt:lpstr>
      <vt:lpstr>Why Self Attention</vt:lpstr>
      <vt:lpstr>Reference</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cjengy@gmail.com</dc:creator>
  <cp:lastModifiedBy>강은주</cp:lastModifiedBy>
  <cp:revision>590</cp:revision>
  <cp:lastPrinted>2021-06-30T11:59:17Z</cp:lastPrinted>
  <dcterms:created xsi:type="dcterms:W3CDTF">2020-11-03T08:14:59Z</dcterms:created>
  <dcterms:modified xsi:type="dcterms:W3CDTF">2023-03-28T08:28:17Z</dcterms:modified>
  <cp:version/>
</cp:coreProperties>
</file>